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1.xml" ContentType="application/vnd.openxmlformats-officedocument.presentationml.tags+xml"/>
  <Override PartName="/ppt/notesSlides/notesSlide71.xml" ContentType="application/vnd.openxmlformats-officedocument.presentationml.notesSlide+xml"/>
  <Override PartName="/ppt/tags/tag2.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74.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7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tags/tag3.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452" r:id="rId44"/>
    <p:sldId id="500" r:id="rId45"/>
    <p:sldId id="501" r:id="rId46"/>
    <p:sldId id="503" r:id="rId47"/>
    <p:sldId id="502" r:id="rId48"/>
    <p:sldId id="472" r:id="rId49"/>
    <p:sldId id="425" r:id="rId50"/>
    <p:sldId id="426" r:id="rId51"/>
    <p:sldId id="428" r:id="rId52"/>
    <p:sldId id="429" r:id="rId53"/>
    <p:sldId id="430" r:id="rId54"/>
    <p:sldId id="435" r:id="rId55"/>
    <p:sldId id="475" r:id="rId56"/>
    <p:sldId id="506" r:id="rId57"/>
    <p:sldId id="481" r:id="rId58"/>
    <p:sldId id="440" r:id="rId59"/>
    <p:sldId id="509" r:id="rId60"/>
    <p:sldId id="510" r:id="rId61"/>
    <p:sldId id="471" r:id="rId62"/>
    <p:sldId id="441" r:id="rId63"/>
    <p:sldId id="442" r:id="rId64"/>
    <p:sldId id="470" r:id="rId65"/>
    <p:sldId id="445" r:id="rId66"/>
    <p:sldId id="446" r:id="rId67"/>
    <p:sldId id="447" r:id="rId68"/>
    <p:sldId id="424" r:id="rId69"/>
    <p:sldId id="504" r:id="rId70"/>
    <p:sldId id="431" r:id="rId71"/>
    <p:sldId id="432" r:id="rId72"/>
    <p:sldId id="433" r:id="rId73"/>
    <p:sldId id="434" r:id="rId74"/>
    <p:sldId id="437" r:id="rId75"/>
    <p:sldId id="476" r:id="rId76"/>
    <p:sldId id="438" r:id="rId77"/>
    <p:sldId id="477" r:id="rId78"/>
    <p:sldId id="436" r:id="rId79"/>
    <p:sldId id="505" r:id="rId80"/>
    <p:sldId id="480" r:id="rId81"/>
    <p:sldId id="302" r:id="rId82"/>
    <p:sldId id="335" r:id="rId83"/>
    <p:sldId id="334" r:id="rId84"/>
    <p:sldId id="309" r:id="rId85"/>
    <p:sldId id="325" r:id="rId86"/>
    <p:sldId id="326" r:id="rId87"/>
    <p:sldId id="416" r:id="rId88"/>
    <p:sldId id="365" r:id="rId89"/>
    <p:sldId id="412" r:id="rId90"/>
    <p:sldId id="260" r:id="rId91"/>
    <p:sldId id="330" r:id="rId92"/>
    <p:sldId id="318" r:id="rId93"/>
    <p:sldId id="311" r:id="rId94"/>
    <p:sldId id="305" r:id="rId95"/>
    <p:sldId id="306" r:id="rId96"/>
    <p:sldId id="439" r:id="rId97"/>
    <p:sldId id="341" r:id="rId98"/>
    <p:sldId id="339" r:id="rId99"/>
    <p:sldId id="340" r:id="rId100"/>
    <p:sldId id="328" r:id="rId101"/>
    <p:sldId id="285" r:id="rId102"/>
    <p:sldId id="403" r:id="rId103"/>
    <p:sldId id="286" r:id="rId104"/>
    <p:sldId id="287" r:id="rId105"/>
    <p:sldId id="288" r:id="rId106"/>
    <p:sldId id="289" r:id="rId107"/>
    <p:sldId id="290" r:id="rId108"/>
    <p:sldId id="294" r:id="rId109"/>
    <p:sldId id="295" r:id="rId110"/>
    <p:sldId id="296" r:id="rId111"/>
    <p:sldId id="372" r:id="rId112"/>
    <p:sldId id="389" r:id="rId113"/>
    <p:sldId id="422" r:id="rId114"/>
    <p:sldId id="278" r:id="rId115"/>
    <p:sldId id="276" r:id="rId116"/>
    <p:sldId id="275" r:id="rId117"/>
    <p:sldId id="273" r:id="rId118"/>
    <p:sldId id="491" r:id="rId119"/>
    <p:sldId id="464" r:id="rId120"/>
    <p:sldId id="466"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02"/>
    <p:restoredTop sz="82106"/>
  </p:normalViewPr>
  <p:slideViewPr>
    <p:cSldViewPr snapToGrid="0" snapToObjects="1">
      <p:cViewPr>
        <p:scale>
          <a:sx n="154" d="100"/>
          <a:sy n="154" d="100"/>
        </p:scale>
        <p:origin x="60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97F14-1E2B-490A-B3A7-8129D097B3A1}"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572A237B-F5EB-4BB4-9C68-5D332FEF894F}">
      <dgm:prSet/>
      <dgm:spPr/>
      <dgm:t>
        <a:bodyPr/>
        <a:lstStyle/>
        <a:p>
          <a:r>
            <a:rPr lang="en-US"/>
            <a:t>Behavioral </a:t>
          </a:r>
        </a:p>
      </dgm:t>
    </dgm:pt>
    <dgm:pt modelId="{189F7827-0EE6-4265-9D9D-BBDA3E49592E}" type="parTrans" cxnId="{946D5E62-D560-4035-97C9-6B8ACE0684EA}">
      <dgm:prSet/>
      <dgm:spPr/>
      <dgm:t>
        <a:bodyPr/>
        <a:lstStyle/>
        <a:p>
          <a:endParaRPr lang="en-US"/>
        </a:p>
      </dgm:t>
    </dgm:pt>
    <dgm:pt modelId="{46381E52-7FE2-4795-B658-E61EDCF850AA}" type="sibTrans" cxnId="{946D5E62-D560-4035-97C9-6B8ACE0684EA}">
      <dgm:prSet/>
      <dgm:spPr/>
      <dgm:t>
        <a:bodyPr/>
        <a:lstStyle/>
        <a:p>
          <a:endParaRPr lang="en-US"/>
        </a:p>
      </dgm:t>
    </dgm:pt>
    <dgm:pt modelId="{1975B44E-BB67-42CE-922B-2E0044C77FAF}">
      <dgm:prSet/>
      <dgm:spPr/>
      <dgm:t>
        <a:bodyPr/>
        <a:lstStyle/>
        <a:p>
          <a:r>
            <a:rPr lang="en-US" dirty="0"/>
            <a:t>Discrimination judgements of depth where specific cue values are controlled</a:t>
          </a:r>
        </a:p>
      </dgm:t>
    </dgm:pt>
    <dgm:pt modelId="{2FA29C0B-9DF1-4065-8BB9-7B6AE52C22FD}" type="parTrans" cxnId="{8C14591C-D191-44BD-A17B-26A6F81C95A0}">
      <dgm:prSet/>
      <dgm:spPr/>
      <dgm:t>
        <a:bodyPr/>
        <a:lstStyle/>
        <a:p>
          <a:endParaRPr lang="en-US"/>
        </a:p>
      </dgm:t>
    </dgm:pt>
    <dgm:pt modelId="{0C76AEA1-CF5F-4D13-9A53-413F5BEF48B6}" type="sibTrans" cxnId="{8C14591C-D191-44BD-A17B-26A6F81C95A0}">
      <dgm:prSet/>
      <dgm:spPr/>
      <dgm:t>
        <a:bodyPr/>
        <a:lstStyle/>
        <a:p>
          <a:endParaRPr lang="en-US"/>
        </a:p>
      </dgm:t>
    </dgm:pt>
    <dgm:pt modelId="{56EF4AE1-4F97-40C9-91CD-1E2A10376C04}">
      <dgm:prSet/>
      <dgm:spPr/>
      <dgm:t>
        <a:bodyPr/>
        <a:lstStyle/>
        <a:p>
          <a:r>
            <a:rPr lang="en-US"/>
            <a:t>Eye-Tracking </a:t>
          </a:r>
        </a:p>
      </dgm:t>
    </dgm:pt>
    <dgm:pt modelId="{96B36856-6E50-4D3B-A3AC-8FD1A47702C3}" type="parTrans" cxnId="{8BEE44C4-20A5-4E6F-9A97-82FD4C92D4E3}">
      <dgm:prSet/>
      <dgm:spPr/>
      <dgm:t>
        <a:bodyPr/>
        <a:lstStyle/>
        <a:p>
          <a:endParaRPr lang="en-US"/>
        </a:p>
      </dgm:t>
    </dgm:pt>
    <dgm:pt modelId="{B829E93C-C8AB-4805-BFCF-CED046FFC334}" type="sibTrans" cxnId="{8BEE44C4-20A5-4E6F-9A97-82FD4C92D4E3}">
      <dgm:prSet/>
      <dgm:spPr/>
      <dgm:t>
        <a:bodyPr/>
        <a:lstStyle/>
        <a:p>
          <a:endParaRPr lang="en-US"/>
        </a:p>
      </dgm:t>
    </dgm:pt>
    <dgm:pt modelId="{5C333FC7-EFC6-45F4-9799-A0082660DA38}">
      <dgm:prSet/>
      <dgm:spPr/>
      <dgm:t>
        <a:bodyPr/>
        <a:lstStyle/>
        <a:p>
          <a:r>
            <a:rPr lang="en-US"/>
            <a:t>Does gaze behavior predict the temporal course of cue extraction and cue weighting?</a:t>
          </a:r>
        </a:p>
      </dgm:t>
    </dgm:pt>
    <dgm:pt modelId="{694B0B78-7AA8-45E1-B5C0-DAD4A22745D6}" type="parTrans" cxnId="{D10CA2EF-42D9-4D83-9BCB-1DB34D49EC45}">
      <dgm:prSet/>
      <dgm:spPr/>
      <dgm:t>
        <a:bodyPr/>
        <a:lstStyle/>
        <a:p>
          <a:endParaRPr lang="en-US"/>
        </a:p>
      </dgm:t>
    </dgm:pt>
    <dgm:pt modelId="{A3FAC7F7-5374-4EFE-B094-764C036995BF}" type="sibTrans" cxnId="{D10CA2EF-42D9-4D83-9BCB-1DB34D49EC45}">
      <dgm:prSet/>
      <dgm:spPr/>
      <dgm:t>
        <a:bodyPr/>
        <a:lstStyle/>
        <a:p>
          <a:endParaRPr lang="en-US"/>
        </a:p>
      </dgm:t>
    </dgm:pt>
    <dgm:pt modelId="{05D5C569-6BFB-42E2-BDB1-931A7062E5D3}">
      <dgm:prSet/>
      <dgm:spPr/>
      <dgm:t>
        <a:bodyPr/>
        <a:lstStyle/>
        <a:p>
          <a:r>
            <a:rPr lang="en-US"/>
            <a:t>Computer Model of Depth Cues </a:t>
          </a:r>
        </a:p>
      </dgm:t>
    </dgm:pt>
    <dgm:pt modelId="{C9E2452F-DECA-45D1-B6E0-52E8836E93E7}" type="parTrans" cxnId="{DC8E78B8-9D37-4EC0-B863-FD3B954C3350}">
      <dgm:prSet/>
      <dgm:spPr/>
      <dgm:t>
        <a:bodyPr/>
        <a:lstStyle/>
        <a:p>
          <a:endParaRPr lang="en-US"/>
        </a:p>
      </dgm:t>
    </dgm:pt>
    <dgm:pt modelId="{C8FA7909-A96B-4443-B3BB-AF390817B6F8}" type="sibTrans" cxnId="{DC8E78B8-9D37-4EC0-B863-FD3B954C3350}">
      <dgm:prSet/>
      <dgm:spPr/>
      <dgm:t>
        <a:bodyPr/>
        <a:lstStyle/>
        <a:p>
          <a:endParaRPr lang="en-US"/>
        </a:p>
      </dgm:t>
    </dgm:pt>
    <dgm:pt modelId="{4A530318-21AE-42E7-B775-C9465F9746C3}">
      <dgm:prSet/>
      <dgm:spPr/>
      <dgm:t>
        <a:bodyPr/>
        <a:lstStyle/>
        <a:p>
          <a:r>
            <a:rPr lang="en-US"/>
            <a:t>Predict classification of depth cues in real world scenes </a:t>
          </a:r>
        </a:p>
      </dgm:t>
    </dgm:pt>
    <dgm:pt modelId="{4C364BFF-1E3C-48B0-AF42-75BD094782AB}" type="parTrans" cxnId="{2D346D40-5E68-4AE9-910C-BEC012A65208}">
      <dgm:prSet/>
      <dgm:spPr/>
      <dgm:t>
        <a:bodyPr/>
        <a:lstStyle/>
        <a:p>
          <a:endParaRPr lang="en-US"/>
        </a:p>
      </dgm:t>
    </dgm:pt>
    <dgm:pt modelId="{28549B28-E32A-4F9F-A21C-64C5EBE0C90C}" type="sibTrans" cxnId="{2D346D40-5E68-4AE9-910C-BEC012A65208}">
      <dgm:prSet/>
      <dgm:spPr/>
      <dgm:t>
        <a:bodyPr/>
        <a:lstStyle/>
        <a:p>
          <a:endParaRPr lang="en-US"/>
        </a:p>
      </dgm:t>
    </dgm:pt>
    <dgm:pt modelId="{81AE1128-29CA-44AE-ADC2-5062E14B4404}">
      <dgm:prSet/>
      <dgm:spPr/>
      <dgm:t>
        <a:bodyPr/>
        <a:lstStyle/>
        <a:p>
          <a:r>
            <a:rPr lang="en-US"/>
            <a:t>Applications </a:t>
          </a:r>
        </a:p>
      </dgm:t>
    </dgm:pt>
    <dgm:pt modelId="{2563AA77-06D3-426F-98EC-52C07B29851B}" type="parTrans" cxnId="{0B33C943-A00C-4D8B-B890-72895D1043BF}">
      <dgm:prSet/>
      <dgm:spPr/>
      <dgm:t>
        <a:bodyPr/>
        <a:lstStyle/>
        <a:p>
          <a:endParaRPr lang="en-US"/>
        </a:p>
      </dgm:t>
    </dgm:pt>
    <dgm:pt modelId="{3EB61BB0-735E-4A5C-BDB2-4B61CB376E6E}" type="sibTrans" cxnId="{0B33C943-A00C-4D8B-B890-72895D1043BF}">
      <dgm:prSet/>
      <dgm:spPr/>
      <dgm:t>
        <a:bodyPr/>
        <a:lstStyle/>
        <a:p>
          <a:endParaRPr lang="en-US"/>
        </a:p>
      </dgm:t>
    </dgm:pt>
    <dgm:pt modelId="{1D2C4B27-E883-4464-B50A-4B3E43269FE5}">
      <dgm:prSet/>
      <dgm:spPr/>
      <dgm:t>
        <a:bodyPr/>
        <a:lstStyle/>
        <a:p>
          <a:r>
            <a:rPr lang="en-US"/>
            <a:t>Virtual Reality </a:t>
          </a:r>
        </a:p>
      </dgm:t>
    </dgm:pt>
    <dgm:pt modelId="{A3ADB0C7-7ED0-4693-8D7B-984252DA1785}" type="parTrans" cxnId="{9B17772B-A1CE-4BEE-98A0-29FA6A98AB12}">
      <dgm:prSet/>
      <dgm:spPr/>
      <dgm:t>
        <a:bodyPr/>
        <a:lstStyle/>
        <a:p>
          <a:endParaRPr lang="en-US"/>
        </a:p>
      </dgm:t>
    </dgm:pt>
    <dgm:pt modelId="{ECC4B3DF-8C3A-48B1-8D65-A178B5EB713A}" type="sibTrans" cxnId="{9B17772B-A1CE-4BEE-98A0-29FA6A98AB12}">
      <dgm:prSet/>
      <dgm:spPr/>
      <dgm:t>
        <a:bodyPr/>
        <a:lstStyle/>
        <a:p>
          <a:endParaRPr lang="en-US"/>
        </a:p>
      </dgm:t>
    </dgm:pt>
    <dgm:pt modelId="{7B72752D-83B9-4D06-A75E-0239EE383E41}">
      <dgm:prSet/>
      <dgm:spPr/>
      <dgm:t>
        <a:bodyPr/>
        <a:lstStyle/>
        <a:p>
          <a:r>
            <a:rPr lang="en-US"/>
            <a:t>HCI </a:t>
          </a:r>
        </a:p>
      </dgm:t>
    </dgm:pt>
    <dgm:pt modelId="{FAE90612-57E0-453D-94F9-247CBFEB20C4}" type="parTrans" cxnId="{692817F4-33DA-47DF-9915-99A7632BF540}">
      <dgm:prSet/>
      <dgm:spPr/>
      <dgm:t>
        <a:bodyPr/>
        <a:lstStyle/>
        <a:p>
          <a:endParaRPr lang="en-US"/>
        </a:p>
      </dgm:t>
    </dgm:pt>
    <dgm:pt modelId="{6071634E-38D5-4373-8FFF-F199DD464BD8}" type="sibTrans" cxnId="{692817F4-33DA-47DF-9915-99A7632BF540}">
      <dgm:prSet/>
      <dgm:spPr/>
      <dgm:t>
        <a:bodyPr/>
        <a:lstStyle/>
        <a:p>
          <a:endParaRPr lang="en-US"/>
        </a:p>
      </dgm:t>
    </dgm:pt>
    <dgm:pt modelId="{B2456F70-83BC-46E6-BE06-06938BF8247B}">
      <dgm:prSet/>
      <dgm:spPr/>
      <dgm:t>
        <a:bodyPr/>
        <a:lstStyle/>
        <a:p>
          <a:r>
            <a:rPr lang="en-US" dirty="0"/>
            <a:t>Aging </a:t>
          </a:r>
        </a:p>
      </dgm:t>
    </dgm:pt>
    <dgm:pt modelId="{DC22B9C1-B6B3-494E-B19B-EB2303A442A0}" type="parTrans" cxnId="{BD116AEE-935B-43AB-85FA-D00109940D3F}">
      <dgm:prSet/>
      <dgm:spPr/>
      <dgm:t>
        <a:bodyPr/>
        <a:lstStyle/>
        <a:p>
          <a:endParaRPr lang="en-US"/>
        </a:p>
      </dgm:t>
    </dgm:pt>
    <dgm:pt modelId="{8CECF2ED-F4E3-4E68-B441-B7E185B7B628}" type="sibTrans" cxnId="{BD116AEE-935B-43AB-85FA-D00109940D3F}">
      <dgm:prSet/>
      <dgm:spPr/>
      <dgm:t>
        <a:bodyPr/>
        <a:lstStyle/>
        <a:p>
          <a:endParaRPr lang="en-US"/>
        </a:p>
      </dgm:t>
    </dgm:pt>
    <dgm:pt modelId="{3F647947-5D69-5247-AEAA-2199730CF661}" type="pres">
      <dgm:prSet presAssocID="{1A197F14-1E2B-490A-B3A7-8129D097B3A1}" presName="linear" presStyleCnt="0">
        <dgm:presLayoutVars>
          <dgm:dir/>
          <dgm:animLvl val="lvl"/>
          <dgm:resizeHandles val="exact"/>
        </dgm:presLayoutVars>
      </dgm:prSet>
      <dgm:spPr/>
    </dgm:pt>
    <dgm:pt modelId="{1971FB0F-F9CD-9F4A-A567-B3C496BEDF13}" type="pres">
      <dgm:prSet presAssocID="{572A237B-F5EB-4BB4-9C68-5D332FEF894F}" presName="parentLin" presStyleCnt="0"/>
      <dgm:spPr/>
    </dgm:pt>
    <dgm:pt modelId="{ED596B30-72AC-E048-88CC-9AFB234F8BC8}" type="pres">
      <dgm:prSet presAssocID="{572A237B-F5EB-4BB4-9C68-5D332FEF894F}" presName="parentLeftMargin" presStyleLbl="node1" presStyleIdx="0" presStyleCnt="4"/>
      <dgm:spPr/>
    </dgm:pt>
    <dgm:pt modelId="{2499B609-5568-7042-8B3F-D2900141F88E}" type="pres">
      <dgm:prSet presAssocID="{572A237B-F5EB-4BB4-9C68-5D332FEF894F}" presName="parentText" presStyleLbl="node1" presStyleIdx="0" presStyleCnt="4">
        <dgm:presLayoutVars>
          <dgm:chMax val="0"/>
          <dgm:bulletEnabled val="1"/>
        </dgm:presLayoutVars>
      </dgm:prSet>
      <dgm:spPr/>
    </dgm:pt>
    <dgm:pt modelId="{D4831787-6D8E-224F-838E-8DBEEC796EB1}" type="pres">
      <dgm:prSet presAssocID="{572A237B-F5EB-4BB4-9C68-5D332FEF894F}" presName="negativeSpace" presStyleCnt="0"/>
      <dgm:spPr/>
    </dgm:pt>
    <dgm:pt modelId="{D265F0C9-A16E-1343-AAF8-B30B260D01FC}" type="pres">
      <dgm:prSet presAssocID="{572A237B-F5EB-4BB4-9C68-5D332FEF894F}" presName="childText" presStyleLbl="conFgAcc1" presStyleIdx="0" presStyleCnt="4">
        <dgm:presLayoutVars>
          <dgm:bulletEnabled val="1"/>
        </dgm:presLayoutVars>
      </dgm:prSet>
      <dgm:spPr/>
    </dgm:pt>
    <dgm:pt modelId="{D7ADB0A6-A730-6943-A469-4D365E67899E}" type="pres">
      <dgm:prSet presAssocID="{46381E52-7FE2-4795-B658-E61EDCF850AA}" presName="spaceBetweenRectangles" presStyleCnt="0"/>
      <dgm:spPr/>
    </dgm:pt>
    <dgm:pt modelId="{09013D86-F35D-0D46-A9C4-9290FFDA30A7}" type="pres">
      <dgm:prSet presAssocID="{56EF4AE1-4F97-40C9-91CD-1E2A10376C04}" presName="parentLin" presStyleCnt="0"/>
      <dgm:spPr/>
    </dgm:pt>
    <dgm:pt modelId="{CC73C026-E033-424E-B0D7-0F4D52FD7AB3}" type="pres">
      <dgm:prSet presAssocID="{56EF4AE1-4F97-40C9-91CD-1E2A10376C04}" presName="parentLeftMargin" presStyleLbl="node1" presStyleIdx="0" presStyleCnt="4"/>
      <dgm:spPr/>
    </dgm:pt>
    <dgm:pt modelId="{BDA15046-C298-D245-B253-DDD6C7FB192C}" type="pres">
      <dgm:prSet presAssocID="{56EF4AE1-4F97-40C9-91CD-1E2A10376C04}" presName="parentText" presStyleLbl="node1" presStyleIdx="1" presStyleCnt="4">
        <dgm:presLayoutVars>
          <dgm:chMax val="0"/>
          <dgm:bulletEnabled val="1"/>
        </dgm:presLayoutVars>
      </dgm:prSet>
      <dgm:spPr/>
    </dgm:pt>
    <dgm:pt modelId="{19A37425-5D91-104B-A3AF-D93AB69FAB5B}" type="pres">
      <dgm:prSet presAssocID="{56EF4AE1-4F97-40C9-91CD-1E2A10376C04}" presName="negativeSpace" presStyleCnt="0"/>
      <dgm:spPr/>
    </dgm:pt>
    <dgm:pt modelId="{9A0BDA51-9C50-7F47-B8D0-717D4193513D}" type="pres">
      <dgm:prSet presAssocID="{56EF4AE1-4F97-40C9-91CD-1E2A10376C04}" presName="childText" presStyleLbl="conFgAcc1" presStyleIdx="1" presStyleCnt="4">
        <dgm:presLayoutVars>
          <dgm:bulletEnabled val="1"/>
        </dgm:presLayoutVars>
      </dgm:prSet>
      <dgm:spPr/>
    </dgm:pt>
    <dgm:pt modelId="{45B06602-AEBC-1E49-BBF1-A7DC99EBF3D0}" type="pres">
      <dgm:prSet presAssocID="{B829E93C-C8AB-4805-BFCF-CED046FFC334}" presName="spaceBetweenRectangles" presStyleCnt="0"/>
      <dgm:spPr/>
    </dgm:pt>
    <dgm:pt modelId="{60DE8C83-FD1B-1246-926C-3B5785F3719E}" type="pres">
      <dgm:prSet presAssocID="{05D5C569-6BFB-42E2-BDB1-931A7062E5D3}" presName="parentLin" presStyleCnt="0"/>
      <dgm:spPr/>
    </dgm:pt>
    <dgm:pt modelId="{A6F73A6C-793E-E047-8BFE-C034619B91F9}" type="pres">
      <dgm:prSet presAssocID="{05D5C569-6BFB-42E2-BDB1-931A7062E5D3}" presName="parentLeftMargin" presStyleLbl="node1" presStyleIdx="1" presStyleCnt="4"/>
      <dgm:spPr/>
    </dgm:pt>
    <dgm:pt modelId="{8D0EA3BD-FD0E-B14C-8886-537A8BAC9C3D}" type="pres">
      <dgm:prSet presAssocID="{05D5C569-6BFB-42E2-BDB1-931A7062E5D3}" presName="parentText" presStyleLbl="node1" presStyleIdx="2" presStyleCnt="4">
        <dgm:presLayoutVars>
          <dgm:chMax val="0"/>
          <dgm:bulletEnabled val="1"/>
        </dgm:presLayoutVars>
      </dgm:prSet>
      <dgm:spPr/>
    </dgm:pt>
    <dgm:pt modelId="{DD5FBDE2-FB5E-204F-9E07-6014C5E7582E}" type="pres">
      <dgm:prSet presAssocID="{05D5C569-6BFB-42E2-BDB1-931A7062E5D3}" presName="negativeSpace" presStyleCnt="0"/>
      <dgm:spPr/>
    </dgm:pt>
    <dgm:pt modelId="{7DC9C533-5B73-4A4B-B0DF-6A5D32122C2D}" type="pres">
      <dgm:prSet presAssocID="{05D5C569-6BFB-42E2-BDB1-931A7062E5D3}" presName="childText" presStyleLbl="conFgAcc1" presStyleIdx="2" presStyleCnt="4">
        <dgm:presLayoutVars>
          <dgm:bulletEnabled val="1"/>
        </dgm:presLayoutVars>
      </dgm:prSet>
      <dgm:spPr/>
    </dgm:pt>
    <dgm:pt modelId="{DB387571-8A11-8545-B269-ED8B7C231543}" type="pres">
      <dgm:prSet presAssocID="{C8FA7909-A96B-4443-B3BB-AF390817B6F8}" presName="spaceBetweenRectangles" presStyleCnt="0"/>
      <dgm:spPr/>
    </dgm:pt>
    <dgm:pt modelId="{77E9A713-FF87-3541-9AFB-45E140D7EDCA}" type="pres">
      <dgm:prSet presAssocID="{81AE1128-29CA-44AE-ADC2-5062E14B4404}" presName="parentLin" presStyleCnt="0"/>
      <dgm:spPr/>
    </dgm:pt>
    <dgm:pt modelId="{CBC8B821-84F3-8743-88FF-1E4F786A3B2B}" type="pres">
      <dgm:prSet presAssocID="{81AE1128-29CA-44AE-ADC2-5062E14B4404}" presName="parentLeftMargin" presStyleLbl="node1" presStyleIdx="2" presStyleCnt="4"/>
      <dgm:spPr/>
    </dgm:pt>
    <dgm:pt modelId="{F0878C46-28D5-DC48-B84E-848B2BEA2D10}" type="pres">
      <dgm:prSet presAssocID="{81AE1128-29CA-44AE-ADC2-5062E14B4404}" presName="parentText" presStyleLbl="node1" presStyleIdx="3" presStyleCnt="4">
        <dgm:presLayoutVars>
          <dgm:chMax val="0"/>
          <dgm:bulletEnabled val="1"/>
        </dgm:presLayoutVars>
      </dgm:prSet>
      <dgm:spPr/>
    </dgm:pt>
    <dgm:pt modelId="{517A74B8-8BEC-D249-BE7A-3D9CB89FF01D}" type="pres">
      <dgm:prSet presAssocID="{81AE1128-29CA-44AE-ADC2-5062E14B4404}" presName="negativeSpace" presStyleCnt="0"/>
      <dgm:spPr/>
    </dgm:pt>
    <dgm:pt modelId="{3B207207-3F41-7C47-89E4-AD4AF60E24CB}" type="pres">
      <dgm:prSet presAssocID="{81AE1128-29CA-44AE-ADC2-5062E14B4404}" presName="childText" presStyleLbl="conFgAcc1" presStyleIdx="3" presStyleCnt="4">
        <dgm:presLayoutVars>
          <dgm:bulletEnabled val="1"/>
        </dgm:presLayoutVars>
      </dgm:prSet>
      <dgm:spPr/>
    </dgm:pt>
  </dgm:ptLst>
  <dgm:cxnLst>
    <dgm:cxn modelId="{10E6E40F-EF71-FB42-A320-20C66CDE4244}" type="presOf" srcId="{1A197F14-1E2B-490A-B3A7-8129D097B3A1}" destId="{3F647947-5D69-5247-AEAA-2199730CF661}" srcOrd="0" destOrd="0" presId="urn:microsoft.com/office/officeart/2005/8/layout/list1"/>
    <dgm:cxn modelId="{8C14591C-D191-44BD-A17B-26A6F81C95A0}" srcId="{572A237B-F5EB-4BB4-9C68-5D332FEF894F}" destId="{1975B44E-BB67-42CE-922B-2E0044C77FAF}" srcOrd="0" destOrd="0" parTransId="{2FA29C0B-9DF1-4065-8BB9-7B6AE52C22FD}" sibTransId="{0C76AEA1-CF5F-4D13-9A53-413F5BEF48B6}"/>
    <dgm:cxn modelId="{D6B56D1F-638A-BB4D-BCFD-5CD960F750D2}" type="presOf" srcId="{1975B44E-BB67-42CE-922B-2E0044C77FAF}" destId="{D265F0C9-A16E-1343-AAF8-B30B260D01FC}" srcOrd="0" destOrd="0" presId="urn:microsoft.com/office/officeart/2005/8/layout/list1"/>
    <dgm:cxn modelId="{8B3D9820-F183-E747-A181-A51FC53911E5}" type="presOf" srcId="{572A237B-F5EB-4BB4-9C68-5D332FEF894F}" destId="{ED596B30-72AC-E048-88CC-9AFB234F8BC8}" srcOrd="0" destOrd="0" presId="urn:microsoft.com/office/officeart/2005/8/layout/list1"/>
    <dgm:cxn modelId="{1BA8E622-26D0-C242-8437-E7546D85C97B}" type="presOf" srcId="{56EF4AE1-4F97-40C9-91CD-1E2A10376C04}" destId="{BDA15046-C298-D245-B253-DDD6C7FB192C}" srcOrd="1" destOrd="0" presId="urn:microsoft.com/office/officeart/2005/8/layout/list1"/>
    <dgm:cxn modelId="{9B17772B-A1CE-4BEE-98A0-29FA6A98AB12}" srcId="{81AE1128-29CA-44AE-ADC2-5062E14B4404}" destId="{1D2C4B27-E883-4464-B50A-4B3E43269FE5}" srcOrd="0" destOrd="0" parTransId="{A3ADB0C7-7ED0-4693-8D7B-984252DA1785}" sibTransId="{ECC4B3DF-8C3A-48B1-8D65-A178B5EB713A}"/>
    <dgm:cxn modelId="{2D346D40-5E68-4AE9-910C-BEC012A65208}" srcId="{05D5C569-6BFB-42E2-BDB1-931A7062E5D3}" destId="{4A530318-21AE-42E7-B775-C9465F9746C3}" srcOrd="0" destOrd="0" parTransId="{4C364BFF-1E3C-48B0-AF42-75BD094782AB}" sibTransId="{28549B28-E32A-4F9F-A21C-64C5EBE0C90C}"/>
    <dgm:cxn modelId="{0B33C943-A00C-4D8B-B890-72895D1043BF}" srcId="{1A197F14-1E2B-490A-B3A7-8129D097B3A1}" destId="{81AE1128-29CA-44AE-ADC2-5062E14B4404}" srcOrd="3" destOrd="0" parTransId="{2563AA77-06D3-426F-98EC-52C07B29851B}" sibTransId="{3EB61BB0-735E-4A5C-BDB2-4B61CB376E6E}"/>
    <dgm:cxn modelId="{6D116249-FCE5-0A4D-9CDA-6964C6C86834}" type="presOf" srcId="{81AE1128-29CA-44AE-ADC2-5062E14B4404}" destId="{F0878C46-28D5-DC48-B84E-848B2BEA2D10}" srcOrd="1" destOrd="0" presId="urn:microsoft.com/office/officeart/2005/8/layout/list1"/>
    <dgm:cxn modelId="{A539D356-4BF8-544D-AAA1-0AF28CDE7E4C}" type="presOf" srcId="{5C333FC7-EFC6-45F4-9799-A0082660DA38}" destId="{9A0BDA51-9C50-7F47-B8D0-717D4193513D}" srcOrd="0" destOrd="0" presId="urn:microsoft.com/office/officeart/2005/8/layout/list1"/>
    <dgm:cxn modelId="{946D5E62-D560-4035-97C9-6B8ACE0684EA}" srcId="{1A197F14-1E2B-490A-B3A7-8129D097B3A1}" destId="{572A237B-F5EB-4BB4-9C68-5D332FEF894F}" srcOrd="0" destOrd="0" parTransId="{189F7827-0EE6-4265-9D9D-BBDA3E49592E}" sibTransId="{46381E52-7FE2-4795-B658-E61EDCF850AA}"/>
    <dgm:cxn modelId="{3878336C-CA58-B142-B658-450261B081FF}" type="presOf" srcId="{81AE1128-29CA-44AE-ADC2-5062E14B4404}" destId="{CBC8B821-84F3-8743-88FF-1E4F786A3B2B}" srcOrd="0" destOrd="0" presId="urn:microsoft.com/office/officeart/2005/8/layout/list1"/>
    <dgm:cxn modelId="{7F59EE86-E265-EB4C-B63A-89E82E0CB89D}" type="presOf" srcId="{4A530318-21AE-42E7-B775-C9465F9746C3}" destId="{7DC9C533-5B73-4A4B-B0DF-6A5D32122C2D}" srcOrd="0" destOrd="0" presId="urn:microsoft.com/office/officeart/2005/8/layout/list1"/>
    <dgm:cxn modelId="{6A832693-623F-254D-9288-C225A2F581D4}" type="presOf" srcId="{572A237B-F5EB-4BB4-9C68-5D332FEF894F}" destId="{2499B609-5568-7042-8B3F-D2900141F88E}" srcOrd="1" destOrd="0" presId="urn:microsoft.com/office/officeart/2005/8/layout/list1"/>
    <dgm:cxn modelId="{587E0CA6-75B3-5941-86D6-CBC694C108F8}" type="presOf" srcId="{B2456F70-83BC-46E6-BE06-06938BF8247B}" destId="{3B207207-3F41-7C47-89E4-AD4AF60E24CB}" srcOrd="0" destOrd="2" presId="urn:microsoft.com/office/officeart/2005/8/layout/list1"/>
    <dgm:cxn modelId="{C6CC9DB6-A049-B54E-83E9-E17837F3BDE6}" type="presOf" srcId="{1D2C4B27-E883-4464-B50A-4B3E43269FE5}" destId="{3B207207-3F41-7C47-89E4-AD4AF60E24CB}" srcOrd="0" destOrd="0" presId="urn:microsoft.com/office/officeart/2005/8/layout/list1"/>
    <dgm:cxn modelId="{DC8E78B8-9D37-4EC0-B863-FD3B954C3350}" srcId="{1A197F14-1E2B-490A-B3A7-8129D097B3A1}" destId="{05D5C569-6BFB-42E2-BDB1-931A7062E5D3}" srcOrd="2" destOrd="0" parTransId="{C9E2452F-DECA-45D1-B6E0-52E8836E93E7}" sibTransId="{C8FA7909-A96B-4443-B3BB-AF390817B6F8}"/>
    <dgm:cxn modelId="{5D5DE1B8-560B-8248-A50C-97455A11EF7C}" type="presOf" srcId="{05D5C569-6BFB-42E2-BDB1-931A7062E5D3}" destId="{A6F73A6C-793E-E047-8BFE-C034619B91F9}" srcOrd="0" destOrd="0" presId="urn:microsoft.com/office/officeart/2005/8/layout/list1"/>
    <dgm:cxn modelId="{8BEE44C4-20A5-4E6F-9A97-82FD4C92D4E3}" srcId="{1A197F14-1E2B-490A-B3A7-8129D097B3A1}" destId="{56EF4AE1-4F97-40C9-91CD-1E2A10376C04}" srcOrd="1" destOrd="0" parTransId="{96B36856-6E50-4D3B-A3AC-8FD1A47702C3}" sibTransId="{B829E93C-C8AB-4805-BFCF-CED046FFC334}"/>
    <dgm:cxn modelId="{9DC287D9-83A9-3F42-ACD4-8340D65DCCEB}" type="presOf" srcId="{56EF4AE1-4F97-40C9-91CD-1E2A10376C04}" destId="{CC73C026-E033-424E-B0D7-0F4D52FD7AB3}" srcOrd="0" destOrd="0" presId="urn:microsoft.com/office/officeart/2005/8/layout/list1"/>
    <dgm:cxn modelId="{6E2CAFDF-F8FB-FF43-9CD3-A14A67A598FB}" type="presOf" srcId="{7B72752D-83B9-4D06-A75E-0239EE383E41}" destId="{3B207207-3F41-7C47-89E4-AD4AF60E24CB}" srcOrd="0" destOrd="1" presId="urn:microsoft.com/office/officeart/2005/8/layout/list1"/>
    <dgm:cxn modelId="{BD116AEE-935B-43AB-85FA-D00109940D3F}" srcId="{81AE1128-29CA-44AE-ADC2-5062E14B4404}" destId="{B2456F70-83BC-46E6-BE06-06938BF8247B}" srcOrd="2" destOrd="0" parTransId="{DC22B9C1-B6B3-494E-B19B-EB2303A442A0}" sibTransId="{8CECF2ED-F4E3-4E68-B441-B7E185B7B628}"/>
    <dgm:cxn modelId="{D10CA2EF-42D9-4D83-9BCB-1DB34D49EC45}" srcId="{56EF4AE1-4F97-40C9-91CD-1E2A10376C04}" destId="{5C333FC7-EFC6-45F4-9799-A0082660DA38}" srcOrd="0" destOrd="0" parTransId="{694B0B78-7AA8-45E1-B5C0-DAD4A22745D6}" sibTransId="{A3FAC7F7-5374-4EFE-B094-764C036995BF}"/>
    <dgm:cxn modelId="{692817F4-33DA-47DF-9915-99A7632BF540}" srcId="{81AE1128-29CA-44AE-ADC2-5062E14B4404}" destId="{7B72752D-83B9-4D06-A75E-0239EE383E41}" srcOrd="1" destOrd="0" parTransId="{FAE90612-57E0-453D-94F9-247CBFEB20C4}" sibTransId="{6071634E-38D5-4373-8FFF-F199DD464BD8}"/>
    <dgm:cxn modelId="{F8BDD8FA-AE4B-B14A-82C9-4292AEAE2CAB}" type="presOf" srcId="{05D5C569-6BFB-42E2-BDB1-931A7062E5D3}" destId="{8D0EA3BD-FD0E-B14C-8886-537A8BAC9C3D}" srcOrd="1" destOrd="0" presId="urn:microsoft.com/office/officeart/2005/8/layout/list1"/>
    <dgm:cxn modelId="{98AB4CC9-92AC-BA47-A0C8-2A7B8A69CD3C}" type="presParOf" srcId="{3F647947-5D69-5247-AEAA-2199730CF661}" destId="{1971FB0F-F9CD-9F4A-A567-B3C496BEDF13}" srcOrd="0" destOrd="0" presId="urn:microsoft.com/office/officeart/2005/8/layout/list1"/>
    <dgm:cxn modelId="{D3CB3A75-5D31-CB4F-8AA4-755ABB2517C4}" type="presParOf" srcId="{1971FB0F-F9CD-9F4A-A567-B3C496BEDF13}" destId="{ED596B30-72AC-E048-88CC-9AFB234F8BC8}" srcOrd="0" destOrd="0" presId="urn:microsoft.com/office/officeart/2005/8/layout/list1"/>
    <dgm:cxn modelId="{CC517F71-53F0-B048-A60A-F01B62F56FD0}" type="presParOf" srcId="{1971FB0F-F9CD-9F4A-A567-B3C496BEDF13}" destId="{2499B609-5568-7042-8B3F-D2900141F88E}" srcOrd="1" destOrd="0" presId="urn:microsoft.com/office/officeart/2005/8/layout/list1"/>
    <dgm:cxn modelId="{A4A2510E-5401-A142-8F6B-67B0207EEE79}" type="presParOf" srcId="{3F647947-5D69-5247-AEAA-2199730CF661}" destId="{D4831787-6D8E-224F-838E-8DBEEC796EB1}" srcOrd="1" destOrd="0" presId="urn:microsoft.com/office/officeart/2005/8/layout/list1"/>
    <dgm:cxn modelId="{E841815D-7025-C140-802E-4FA413C6AAF0}" type="presParOf" srcId="{3F647947-5D69-5247-AEAA-2199730CF661}" destId="{D265F0C9-A16E-1343-AAF8-B30B260D01FC}" srcOrd="2" destOrd="0" presId="urn:microsoft.com/office/officeart/2005/8/layout/list1"/>
    <dgm:cxn modelId="{F98420FF-954A-0944-B112-49D81FC27070}" type="presParOf" srcId="{3F647947-5D69-5247-AEAA-2199730CF661}" destId="{D7ADB0A6-A730-6943-A469-4D365E67899E}" srcOrd="3" destOrd="0" presId="urn:microsoft.com/office/officeart/2005/8/layout/list1"/>
    <dgm:cxn modelId="{673443C0-4181-D142-BFD7-35513987AB1C}" type="presParOf" srcId="{3F647947-5D69-5247-AEAA-2199730CF661}" destId="{09013D86-F35D-0D46-A9C4-9290FFDA30A7}" srcOrd="4" destOrd="0" presId="urn:microsoft.com/office/officeart/2005/8/layout/list1"/>
    <dgm:cxn modelId="{8E3E5BBB-41E7-944A-A084-A2C795482C88}" type="presParOf" srcId="{09013D86-F35D-0D46-A9C4-9290FFDA30A7}" destId="{CC73C026-E033-424E-B0D7-0F4D52FD7AB3}" srcOrd="0" destOrd="0" presId="urn:microsoft.com/office/officeart/2005/8/layout/list1"/>
    <dgm:cxn modelId="{173033CA-84A0-2D46-934C-A8CD638E9B4F}" type="presParOf" srcId="{09013D86-F35D-0D46-A9C4-9290FFDA30A7}" destId="{BDA15046-C298-D245-B253-DDD6C7FB192C}" srcOrd="1" destOrd="0" presId="urn:microsoft.com/office/officeart/2005/8/layout/list1"/>
    <dgm:cxn modelId="{6A53A8C0-81C9-BB49-874A-3720DA196CEE}" type="presParOf" srcId="{3F647947-5D69-5247-AEAA-2199730CF661}" destId="{19A37425-5D91-104B-A3AF-D93AB69FAB5B}" srcOrd="5" destOrd="0" presId="urn:microsoft.com/office/officeart/2005/8/layout/list1"/>
    <dgm:cxn modelId="{1F3BA762-CFA3-914D-9A57-A327E706803A}" type="presParOf" srcId="{3F647947-5D69-5247-AEAA-2199730CF661}" destId="{9A0BDA51-9C50-7F47-B8D0-717D4193513D}" srcOrd="6" destOrd="0" presId="urn:microsoft.com/office/officeart/2005/8/layout/list1"/>
    <dgm:cxn modelId="{32CB5558-183A-2C46-8EFD-9C63E5A0A144}" type="presParOf" srcId="{3F647947-5D69-5247-AEAA-2199730CF661}" destId="{45B06602-AEBC-1E49-BBF1-A7DC99EBF3D0}" srcOrd="7" destOrd="0" presId="urn:microsoft.com/office/officeart/2005/8/layout/list1"/>
    <dgm:cxn modelId="{F255ED85-505A-6442-9F03-6760315ECD70}" type="presParOf" srcId="{3F647947-5D69-5247-AEAA-2199730CF661}" destId="{60DE8C83-FD1B-1246-926C-3B5785F3719E}" srcOrd="8" destOrd="0" presId="urn:microsoft.com/office/officeart/2005/8/layout/list1"/>
    <dgm:cxn modelId="{164EC901-60C7-D742-AB91-A662F98F8DED}" type="presParOf" srcId="{60DE8C83-FD1B-1246-926C-3B5785F3719E}" destId="{A6F73A6C-793E-E047-8BFE-C034619B91F9}" srcOrd="0" destOrd="0" presId="urn:microsoft.com/office/officeart/2005/8/layout/list1"/>
    <dgm:cxn modelId="{24D09AE9-C0F3-214D-ADB1-C45000D5C184}" type="presParOf" srcId="{60DE8C83-FD1B-1246-926C-3B5785F3719E}" destId="{8D0EA3BD-FD0E-B14C-8886-537A8BAC9C3D}" srcOrd="1" destOrd="0" presId="urn:microsoft.com/office/officeart/2005/8/layout/list1"/>
    <dgm:cxn modelId="{CBD9F4AB-10B5-F943-BA91-DCF7899E5A12}" type="presParOf" srcId="{3F647947-5D69-5247-AEAA-2199730CF661}" destId="{DD5FBDE2-FB5E-204F-9E07-6014C5E7582E}" srcOrd="9" destOrd="0" presId="urn:microsoft.com/office/officeart/2005/8/layout/list1"/>
    <dgm:cxn modelId="{1A32BA46-397D-C64B-92B2-39C036CCE113}" type="presParOf" srcId="{3F647947-5D69-5247-AEAA-2199730CF661}" destId="{7DC9C533-5B73-4A4B-B0DF-6A5D32122C2D}" srcOrd="10" destOrd="0" presId="urn:microsoft.com/office/officeart/2005/8/layout/list1"/>
    <dgm:cxn modelId="{DDBF265D-B46F-3B47-A08B-6037A643A5E2}" type="presParOf" srcId="{3F647947-5D69-5247-AEAA-2199730CF661}" destId="{DB387571-8A11-8545-B269-ED8B7C231543}" srcOrd="11" destOrd="0" presId="urn:microsoft.com/office/officeart/2005/8/layout/list1"/>
    <dgm:cxn modelId="{0B86F6DE-0935-914A-B8E1-A8A6DDD87668}" type="presParOf" srcId="{3F647947-5D69-5247-AEAA-2199730CF661}" destId="{77E9A713-FF87-3541-9AFB-45E140D7EDCA}" srcOrd="12" destOrd="0" presId="urn:microsoft.com/office/officeart/2005/8/layout/list1"/>
    <dgm:cxn modelId="{5B01D073-786C-AA41-B466-C2956A610430}" type="presParOf" srcId="{77E9A713-FF87-3541-9AFB-45E140D7EDCA}" destId="{CBC8B821-84F3-8743-88FF-1E4F786A3B2B}" srcOrd="0" destOrd="0" presId="urn:microsoft.com/office/officeart/2005/8/layout/list1"/>
    <dgm:cxn modelId="{572484DA-C501-1B46-8741-87F9675F8623}" type="presParOf" srcId="{77E9A713-FF87-3541-9AFB-45E140D7EDCA}" destId="{F0878C46-28D5-DC48-B84E-848B2BEA2D10}" srcOrd="1" destOrd="0" presId="urn:microsoft.com/office/officeart/2005/8/layout/list1"/>
    <dgm:cxn modelId="{26B809AE-FBAA-5F44-99C6-27AFBB2DB4D9}" type="presParOf" srcId="{3F647947-5D69-5247-AEAA-2199730CF661}" destId="{517A74B8-8BEC-D249-BE7A-3D9CB89FF01D}" srcOrd="13" destOrd="0" presId="urn:microsoft.com/office/officeart/2005/8/layout/list1"/>
    <dgm:cxn modelId="{97D450B3-B9CB-0445-8FE6-06B8B175DF6D}" type="presParOf" srcId="{3F647947-5D69-5247-AEAA-2199730CF661}" destId="{3B207207-3F41-7C47-89E4-AD4AF60E24C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616E0F-32CF-8348-B02F-21109DF34FDD}" type="doc">
      <dgm:prSet loTypeId="urn:microsoft.com/office/officeart/2005/8/layout/process1" loCatId="" qsTypeId="urn:microsoft.com/office/officeart/2005/8/quickstyle/simple1" qsCatId="simple" csTypeId="urn:microsoft.com/office/officeart/2005/8/colors/accent1_2" csCatId="accent1" phldr="1"/>
      <dgm:spPr/>
    </dgm:pt>
    <dgm:pt modelId="{0E808152-6155-A84F-A230-16D2618C5E31}">
      <dgm:prSet phldrT="[Text]"/>
      <dgm:spPr>
        <a:solidFill>
          <a:schemeClr val="bg2"/>
        </a:solidFill>
        <a:ln>
          <a:solidFill>
            <a:schemeClr val="tx1"/>
          </a:solidFill>
        </a:ln>
      </dgm:spPr>
      <dgm:t>
        <a:bodyPr/>
        <a:lstStyle/>
        <a:p>
          <a:pPr algn="ctr"/>
          <a:r>
            <a:rPr lang="en-US" dirty="0">
              <a:solidFill>
                <a:schemeClr val="tx1"/>
              </a:solidFill>
            </a:rPr>
            <a:t>Block 1</a:t>
          </a:r>
        </a:p>
      </dgm:t>
    </dgm:pt>
    <dgm:pt modelId="{9C295FA9-44D0-1146-9C5B-8048B76E9B12}" type="parTrans" cxnId="{C834A34F-89DC-7F44-989E-21041AD4BAEB}">
      <dgm:prSet/>
      <dgm:spPr/>
      <dgm:t>
        <a:bodyPr/>
        <a:lstStyle/>
        <a:p>
          <a:endParaRPr lang="en-US"/>
        </a:p>
      </dgm:t>
    </dgm:pt>
    <dgm:pt modelId="{2F30480F-E708-0D45-BEB2-576F4D9DA184}" type="sibTrans" cxnId="{C834A34F-89DC-7F44-989E-21041AD4BAEB}">
      <dgm:prSet/>
      <dgm:spPr>
        <a:solidFill>
          <a:schemeClr val="tx1"/>
        </a:solidFill>
      </dgm:spPr>
      <dgm:t>
        <a:bodyPr/>
        <a:lstStyle/>
        <a:p>
          <a:endParaRPr lang="en-US"/>
        </a:p>
      </dgm:t>
    </dgm:pt>
    <dgm:pt modelId="{35E1F26E-2C7D-BE40-A6B8-0F97FC56B217}">
      <dgm:prSet phldrT="[Text]"/>
      <dgm:spPr>
        <a:solidFill>
          <a:schemeClr val="bg2"/>
        </a:solidFill>
        <a:ln>
          <a:solidFill>
            <a:schemeClr val="tx1"/>
          </a:solidFill>
        </a:ln>
      </dgm:spPr>
      <dgm:t>
        <a:bodyPr/>
        <a:lstStyle/>
        <a:p>
          <a:pPr algn="ctr"/>
          <a:r>
            <a:rPr lang="en-US" dirty="0">
              <a:solidFill>
                <a:schemeClr val="tx1"/>
              </a:solidFill>
            </a:rPr>
            <a:t>Block 2</a:t>
          </a:r>
        </a:p>
      </dgm:t>
    </dgm:pt>
    <dgm:pt modelId="{6DD2A284-CA4D-CF49-A2AF-4F2774CC2193}" type="parTrans" cxnId="{3F904BCD-FA83-9E4F-8126-4266324E17EE}">
      <dgm:prSet/>
      <dgm:spPr/>
      <dgm:t>
        <a:bodyPr/>
        <a:lstStyle/>
        <a:p>
          <a:endParaRPr lang="en-US"/>
        </a:p>
      </dgm:t>
    </dgm:pt>
    <dgm:pt modelId="{82BCB633-B10E-7141-A631-DE96F8E4BF13}" type="sibTrans" cxnId="{3F904BCD-FA83-9E4F-8126-4266324E17EE}">
      <dgm:prSet/>
      <dgm:spPr>
        <a:solidFill>
          <a:schemeClr val="tx1"/>
        </a:solidFill>
      </dgm:spPr>
      <dgm:t>
        <a:bodyPr/>
        <a:lstStyle/>
        <a:p>
          <a:endParaRPr lang="en-US"/>
        </a:p>
      </dgm:t>
    </dgm:pt>
    <dgm:pt modelId="{930BF282-F816-7748-9688-2C4014CF4172}">
      <dgm:prSet phldrT="[Text]"/>
      <dgm:spPr>
        <a:solidFill>
          <a:schemeClr val="bg2"/>
        </a:solidFill>
        <a:ln>
          <a:solidFill>
            <a:schemeClr val="tx1"/>
          </a:solidFill>
        </a:ln>
      </dgm:spPr>
      <dgm:t>
        <a:bodyPr/>
        <a:lstStyle/>
        <a:p>
          <a:pPr algn="ctr"/>
          <a:r>
            <a:rPr lang="en-US" dirty="0">
              <a:solidFill>
                <a:schemeClr val="tx1"/>
              </a:solidFill>
            </a:rPr>
            <a:t>Block 4</a:t>
          </a:r>
        </a:p>
      </dgm:t>
    </dgm:pt>
    <dgm:pt modelId="{D9103747-7C8B-514E-9FD5-4620F22F9D43}" type="parTrans" cxnId="{496F5CCA-DC41-D64D-8261-84BAF9FAA6D3}">
      <dgm:prSet/>
      <dgm:spPr/>
      <dgm:t>
        <a:bodyPr/>
        <a:lstStyle/>
        <a:p>
          <a:endParaRPr lang="en-US"/>
        </a:p>
      </dgm:t>
    </dgm:pt>
    <dgm:pt modelId="{7E893EEB-6FA0-7242-AFD8-1B13AD5B9169}" type="sibTrans" cxnId="{496F5CCA-DC41-D64D-8261-84BAF9FAA6D3}">
      <dgm:prSet/>
      <dgm:spPr/>
      <dgm:t>
        <a:bodyPr/>
        <a:lstStyle/>
        <a:p>
          <a:endParaRPr lang="en-US"/>
        </a:p>
      </dgm:t>
    </dgm:pt>
    <dgm:pt modelId="{856E2713-274D-2B48-A752-87EB44D658DC}">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6F8D6C7B-0FDA-5F49-BEF8-EF741FC644EF}" type="parTrans" cxnId="{238107E0-AFA3-5E4A-983F-3DFA8F3C7B0B}">
      <dgm:prSet/>
      <dgm:spPr/>
      <dgm:t>
        <a:bodyPr/>
        <a:lstStyle/>
        <a:p>
          <a:endParaRPr lang="en-US"/>
        </a:p>
      </dgm:t>
    </dgm:pt>
    <dgm:pt modelId="{B9495B8F-EFCA-9A4D-8645-BF4581E0347B}" type="sibTrans" cxnId="{238107E0-AFA3-5E4A-983F-3DFA8F3C7B0B}">
      <dgm:prSet/>
      <dgm:spPr/>
      <dgm:t>
        <a:bodyPr/>
        <a:lstStyle/>
        <a:p>
          <a:endParaRPr lang="en-US"/>
        </a:p>
      </dgm:t>
    </dgm:pt>
    <dgm:pt modelId="{FD521B9F-451C-5B45-B2A8-3711E73BF0D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466E4831-BA93-0A45-90C3-6849D803A9D1}" type="parTrans" cxnId="{8FDC7094-EC61-EB4F-B9F8-3FD4848B56C0}">
      <dgm:prSet/>
      <dgm:spPr/>
      <dgm:t>
        <a:bodyPr/>
        <a:lstStyle/>
        <a:p>
          <a:endParaRPr lang="en-US"/>
        </a:p>
      </dgm:t>
    </dgm:pt>
    <dgm:pt modelId="{556EB670-A402-F64D-B4D1-CD2E460AB543}" type="sibTrans" cxnId="{8FDC7094-EC61-EB4F-B9F8-3FD4848B56C0}">
      <dgm:prSet/>
      <dgm:spPr/>
      <dgm:t>
        <a:bodyPr/>
        <a:lstStyle/>
        <a:p>
          <a:endParaRPr lang="en-US"/>
        </a:p>
      </dgm:t>
    </dgm:pt>
    <dgm:pt modelId="{729E5939-E102-784D-98ED-EF46872F8DDE}">
      <dgm:prSet phldrT="[Text]"/>
      <dgm:spPr>
        <a:solidFill>
          <a:schemeClr val="bg2"/>
        </a:solidFill>
        <a:ln>
          <a:solidFill>
            <a:schemeClr val="tx1"/>
          </a:solidFill>
        </a:ln>
      </dgm:spPr>
      <dgm:t>
        <a:bodyPr/>
        <a:lstStyle/>
        <a:p>
          <a:pPr algn="ctr"/>
          <a:r>
            <a:rPr lang="en-US" dirty="0">
              <a:solidFill>
                <a:schemeClr val="tx1"/>
              </a:solidFill>
            </a:rPr>
            <a:t>Block 3</a:t>
          </a:r>
        </a:p>
      </dgm:t>
    </dgm:pt>
    <dgm:pt modelId="{FD02C811-135F-2248-9895-9EFDE98395C9}" type="parTrans" cxnId="{86FE1A2B-D3D3-0C4E-B1A6-7F623E2F8304}">
      <dgm:prSet/>
      <dgm:spPr/>
      <dgm:t>
        <a:bodyPr/>
        <a:lstStyle/>
        <a:p>
          <a:endParaRPr lang="en-US"/>
        </a:p>
      </dgm:t>
    </dgm:pt>
    <dgm:pt modelId="{2DE3347F-FA0C-0646-B0A0-5144FCFAAC5A}" type="sibTrans" cxnId="{86FE1A2B-D3D3-0C4E-B1A6-7F623E2F8304}">
      <dgm:prSet/>
      <dgm:spPr>
        <a:solidFill>
          <a:schemeClr val="tx1"/>
        </a:solidFill>
      </dgm:spPr>
      <dgm:t>
        <a:bodyPr/>
        <a:lstStyle/>
        <a:p>
          <a:endParaRPr lang="en-US"/>
        </a:p>
      </dgm:t>
    </dgm:pt>
    <dgm:pt modelId="{C1808131-8A8C-CB45-9B58-0668FE3891B9}">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A70077CB-A927-F54A-AF1A-F1D714DDE95D}" type="parTrans" cxnId="{9A60DA58-C732-BB43-AB39-993BDB8B5026}">
      <dgm:prSet/>
      <dgm:spPr/>
      <dgm:t>
        <a:bodyPr/>
        <a:lstStyle/>
        <a:p>
          <a:endParaRPr lang="en-US"/>
        </a:p>
      </dgm:t>
    </dgm:pt>
    <dgm:pt modelId="{984D5E2F-BC35-7A41-A85E-92D9572AC308}" type="sibTrans" cxnId="{9A60DA58-C732-BB43-AB39-993BDB8B5026}">
      <dgm:prSet/>
      <dgm:spPr/>
      <dgm:t>
        <a:bodyPr/>
        <a:lstStyle/>
        <a:p>
          <a:endParaRPr lang="en-US"/>
        </a:p>
      </dgm:t>
    </dgm:pt>
    <dgm:pt modelId="{D89191C5-9150-5943-B94D-F2D78BB4FE3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3272AA0D-D4ED-B446-8EA2-8B08B6C13304}" type="parTrans" cxnId="{34630AF1-89D7-7A49-ABEC-0DCDDBECD13B}">
      <dgm:prSet/>
      <dgm:spPr/>
      <dgm:t>
        <a:bodyPr/>
        <a:lstStyle/>
        <a:p>
          <a:endParaRPr lang="en-US"/>
        </a:p>
      </dgm:t>
    </dgm:pt>
    <dgm:pt modelId="{4FFD1472-5982-374D-9368-96682CFA21EC}" type="sibTrans" cxnId="{34630AF1-89D7-7A49-ABEC-0DCDDBECD13B}">
      <dgm:prSet/>
      <dgm:spPr/>
      <dgm:t>
        <a:bodyPr/>
        <a:lstStyle/>
        <a:p>
          <a:endParaRPr lang="en-US"/>
        </a:p>
      </dgm:t>
    </dgm:pt>
    <dgm:pt modelId="{47FCF16F-58D6-0644-976B-0A6E5C4E375E}">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3E7DF78A-5CD1-BF4E-9585-DA20E5B91168}" type="parTrans" cxnId="{6AC507EC-E107-AB46-9624-CD80871F4676}">
      <dgm:prSet/>
      <dgm:spPr/>
      <dgm:t>
        <a:bodyPr/>
        <a:lstStyle/>
        <a:p>
          <a:endParaRPr lang="en-US"/>
        </a:p>
      </dgm:t>
    </dgm:pt>
    <dgm:pt modelId="{12A400D8-D3C7-0846-91C0-156A14963137}" type="sibTrans" cxnId="{6AC507EC-E107-AB46-9624-CD80871F4676}">
      <dgm:prSet/>
      <dgm:spPr/>
      <dgm:t>
        <a:bodyPr/>
        <a:lstStyle/>
        <a:p>
          <a:endParaRPr lang="en-US"/>
        </a:p>
      </dgm:t>
    </dgm:pt>
    <dgm:pt modelId="{6CE56417-01ED-6041-92E1-6591F240CC2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FF26682D-CE2D-9F4F-B547-F03D5CDD8DDE}" type="parTrans" cxnId="{63859993-B066-1C4A-9596-A8EF57645663}">
      <dgm:prSet/>
      <dgm:spPr/>
      <dgm:t>
        <a:bodyPr/>
        <a:lstStyle/>
        <a:p>
          <a:endParaRPr lang="en-US"/>
        </a:p>
      </dgm:t>
    </dgm:pt>
    <dgm:pt modelId="{086AC185-10B0-EB45-8A2F-A51399705052}" type="sibTrans" cxnId="{63859993-B066-1C4A-9596-A8EF57645663}">
      <dgm:prSet/>
      <dgm:spPr/>
      <dgm:t>
        <a:bodyPr/>
        <a:lstStyle/>
        <a:p>
          <a:endParaRPr lang="en-US"/>
        </a:p>
      </dgm:t>
    </dgm:pt>
    <dgm:pt modelId="{2C804D19-5A03-434D-898B-B44289CFC3B3}">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7756E419-7A5B-5742-8B44-96C4668FAB6C}" type="parTrans" cxnId="{E5E1E55A-84A7-434F-BBC7-4EC67462D7CA}">
      <dgm:prSet/>
      <dgm:spPr/>
      <dgm:t>
        <a:bodyPr/>
        <a:lstStyle/>
        <a:p>
          <a:endParaRPr lang="en-US"/>
        </a:p>
      </dgm:t>
    </dgm:pt>
    <dgm:pt modelId="{9FCAC619-750E-D244-A2C8-A59088D9638F}" type="sibTrans" cxnId="{E5E1E55A-84A7-434F-BBC7-4EC67462D7CA}">
      <dgm:prSet/>
      <dgm:spPr/>
      <dgm:t>
        <a:bodyPr/>
        <a:lstStyle/>
        <a:p>
          <a:endParaRPr lang="en-US"/>
        </a:p>
      </dgm:t>
    </dgm:pt>
    <dgm:pt modelId="{2DCDC664-803A-8845-91FE-F0F5FAC8D36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67C4B53F-998C-F244-9B95-A23572A528B0}" type="parTrans" cxnId="{8F60EAFA-3F17-4D4E-B9C3-479506AB63DB}">
      <dgm:prSet/>
      <dgm:spPr/>
      <dgm:t>
        <a:bodyPr/>
        <a:lstStyle/>
        <a:p>
          <a:endParaRPr lang="en-US"/>
        </a:p>
      </dgm:t>
    </dgm:pt>
    <dgm:pt modelId="{DCA79AAD-CDE4-7642-B564-955B97F57991}" type="sibTrans" cxnId="{8F60EAFA-3F17-4D4E-B9C3-479506AB63DB}">
      <dgm:prSet/>
      <dgm:spPr/>
      <dgm:t>
        <a:bodyPr/>
        <a:lstStyle/>
        <a:p>
          <a:endParaRPr lang="en-US"/>
        </a:p>
      </dgm:t>
    </dgm:pt>
    <dgm:pt modelId="{433B8923-1482-DA48-B7E7-5BD2AEFF83B0}" type="pres">
      <dgm:prSet presAssocID="{B1616E0F-32CF-8348-B02F-21109DF34FDD}" presName="Name0" presStyleCnt="0">
        <dgm:presLayoutVars>
          <dgm:dir/>
          <dgm:resizeHandles val="exact"/>
        </dgm:presLayoutVars>
      </dgm:prSet>
      <dgm:spPr/>
    </dgm:pt>
    <dgm:pt modelId="{2099B3F1-F588-D445-8742-A0F8067D727D}" type="pres">
      <dgm:prSet presAssocID="{0E808152-6155-A84F-A230-16D2618C5E31}" presName="node" presStyleLbl="node1" presStyleIdx="0" presStyleCnt="4">
        <dgm:presLayoutVars>
          <dgm:bulletEnabled val="1"/>
        </dgm:presLayoutVars>
      </dgm:prSet>
      <dgm:spPr/>
    </dgm:pt>
    <dgm:pt modelId="{E4567366-D144-6E4F-9132-2D8AF81C4224}" type="pres">
      <dgm:prSet presAssocID="{2F30480F-E708-0D45-BEB2-576F4D9DA184}" presName="sibTrans" presStyleLbl="sibTrans2D1" presStyleIdx="0" presStyleCnt="3"/>
      <dgm:spPr/>
    </dgm:pt>
    <dgm:pt modelId="{664FF055-7626-A749-AFEE-D7FD67D64C6B}" type="pres">
      <dgm:prSet presAssocID="{2F30480F-E708-0D45-BEB2-576F4D9DA184}" presName="connectorText" presStyleLbl="sibTrans2D1" presStyleIdx="0" presStyleCnt="3"/>
      <dgm:spPr/>
    </dgm:pt>
    <dgm:pt modelId="{15EECF12-9E19-A14A-AFF3-480655A0506C}" type="pres">
      <dgm:prSet presAssocID="{35E1F26E-2C7D-BE40-A6B8-0F97FC56B217}" presName="node" presStyleLbl="node1" presStyleIdx="1" presStyleCnt="4">
        <dgm:presLayoutVars>
          <dgm:bulletEnabled val="1"/>
        </dgm:presLayoutVars>
      </dgm:prSet>
      <dgm:spPr/>
    </dgm:pt>
    <dgm:pt modelId="{D7404A76-DA2E-4C45-91E8-50895F7CBF95}" type="pres">
      <dgm:prSet presAssocID="{82BCB633-B10E-7141-A631-DE96F8E4BF13}" presName="sibTrans" presStyleLbl="sibTrans2D1" presStyleIdx="1" presStyleCnt="3"/>
      <dgm:spPr/>
    </dgm:pt>
    <dgm:pt modelId="{172D6D31-5B66-4D49-B86F-5799630AC82D}" type="pres">
      <dgm:prSet presAssocID="{82BCB633-B10E-7141-A631-DE96F8E4BF13}" presName="connectorText" presStyleLbl="sibTrans2D1" presStyleIdx="1" presStyleCnt="3"/>
      <dgm:spPr/>
    </dgm:pt>
    <dgm:pt modelId="{3E743FAE-0E7D-5242-AD78-25C48B378B71}" type="pres">
      <dgm:prSet presAssocID="{729E5939-E102-784D-98ED-EF46872F8DDE}" presName="node" presStyleLbl="node1" presStyleIdx="2" presStyleCnt="4">
        <dgm:presLayoutVars>
          <dgm:bulletEnabled val="1"/>
        </dgm:presLayoutVars>
      </dgm:prSet>
      <dgm:spPr/>
    </dgm:pt>
    <dgm:pt modelId="{CD04DEB7-97EB-1941-B0C2-A40C31A11B79}" type="pres">
      <dgm:prSet presAssocID="{2DE3347F-FA0C-0646-B0A0-5144FCFAAC5A}" presName="sibTrans" presStyleLbl="sibTrans2D1" presStyleIdx="2" presStyleCnt="3"/>
      <dgm:spPr/>
    </dgm:pt>
    <dgm:pt modelId="{F06236B7-A793-D348-AF7A-03036BC68FB3}" type="pres">
      <dgm:prSet presAssocID="{2DE3347F-FA0C-0646-B0A0-5144FCFAAC5A}" presName="connectorText" presStyleLbl="sibTrans2D1" presStyleIdx="2" presStyleCnt="3"/>
      <dgm:spPr/>
    </dgm:pt>
    <dgm:pt modelId="{27BC6D74-A277-124B-A250-EAAEBB70CE15}" type="pres">
      <dgm:prSet presAssocID="{930BF282-F816-7748-9688-2C4014CF4172}" presName="node" presStyleLbl="node1" presStyleIdx="3" presStyleCnt="4">
        <dgm:presLayoutVars>
          <dgm:bulletEnabled val="1"/>
        </dgm:presLayoutVars>
      </dgm:prSet>
      <dgm:spPr/>
    </dgm:pt>
  </dgm:ptLst>
  <dgm:cxnLst>
    <dgm:cxn modelId="{521C6A06-2A8C-9B45-9826-7ECEBBD569CA}" type="presOf" srcId="{35E1F26E-2C7D-BE40-A6B8-0F97FC56B217}" destId="{15EECF12-9E19-A14A-AFF3-480655A0506C}" srcOrd="0" destOrd="0" presId="urn:microsoft.com/office/officeart/2005/8/layout/process1"/>
    <dgm:cxn modelId="{08140E19-C911-CD4E-BE6D-C04BA0B90DBC}" type="presOf" srcId="{FD521B9F-451C-5B45-B2A8-3711E73BF0DC}" destId="{2099B3F1-F588-D445-8742-A0F8067D727D}" srcOrd="0" destOrd="2" presId="urn:microsoft.com/office/officeart/2005/8/layout/process1"/>
    <dgm:cxn modelId="{05F1B11C-2867-4E4D-951D-EF9EF01F6E98}" type="presOf" srcId="{0E808152-6155-A84F-A230-16D2618C5E31}" destId="{2099B3F1-F588-D445-8742-A0F8067D727D}" srcOrd="0" destOrd="0" presId="urn:microsoft.com/office/officeart/2005/8/layout/process1"/>
    <dgm:cxn modelId="{2E0DBF22-6464-224E-98D6-CA300C816404}" type="presOf" srcId="{856E2713-274D-2B48-A752-87EB44D658DC}" destId="{2099B3F1-F588-D445-8742-A0F8067D727D}" srcOrd="0" destOrd="1" presId="urn:microsoft.com/office/officeart/2005/8/layout/process1"/>
    <dgm:cxn modelId="{3D8D012A-2109-A046-8B2E-0C671ECB687C}" type="presOf" srcId="{47FCF16F-58D6-0644-976B-0A6E5C4E375E}" destId="{3E743FAE-0E7D-5242-AD78-25C48B378B71}" srcOrd="0" destOrd="1" presId="urn:microsoft.com/office/officeart/2005/8/layout/process1"/>
    <dgm:cxn modelId="{86FE1A2B-D3D3-0C4E-B1A6-7F623E2F8304}" srcId="{B1616E0F-32CF-8348-B02F-21109DF34FDD}" destId="{729E5939-E102-784D-98ED-EF46872F8DDE}" srcOrd="2" destOrd="0" parTransId="{FD02C811-135F-2248-9895-9EFDE98395C9}" sibTransId="{2DE3347F-FA0C-0646-B0A0-5144FCFAAC5A}"/>
    <dgm:cxn modelId="{3BAC2535-27FB-AA4F-8717-9886796CDCA8}" type="presOf" srcId="{C1808131-8A8C-CB45-9B58-0668FE3891B9}" destId="{15EECF12-9E19-A14A-AFF3-480655A0506C}" srcOrd="0" destOrd="1" presId="urn:microsoft.com/office/officeart/2005/8/layout/process1"/>
    <dgm:cxn modelId="{F8FB7F35-A413-D140-B212-2CD27EDEF912}" type="presOf" srcId="{2DE3347F-FA0C-0646-B0A0-5144FCFAAC5A}" destId="{CD04DEB7-97EB-1941-B0C2-A40C31A11B79}" srcOrd="0" destOrd="0" presId="urn:microsoft.com/office/officeart/2005/8/layout/process1"/>
    <dgm:cxn modelId="{3EE9FA40-EB3E-F34B-9CE4-5CDDC72E23D2}" type="presOf" srcId="{2F30480F-E708-0D45-BEB2-576F4D9DA184}" destId="{664FF055-7626-A749-AFEE-D7FD67D64C6B}" srcOrd="1" destOrd="0" presId="urn:microsoft.com/office/officeart/2005/8/layout/process1"/>
    <dgm:cxn modelId="{C834A34F-89DC-7F44-989E-21041AD4BAEB}" srcId="{B1616E0F-32CF-8348-B02F-21109DF34FDD}" destId="{0E808152-6155-A84F-A230-16D2618C5E31}" srcOrd="0" destOrd="0" parTransId="{9C295FA9-44D0-1146-9C5B-8048B76E9B12}" sibTransId="{2F30480F-E708-0D45-BEB2-576F4D9DA184}"/>
    <dgm:cxn modelId="{9A60DA58-C732-BB43-AB39-993BDB8B5026}" srcId="{35E1F26E-2C7D-BE40-A6B8-0F97FC56B217}" destId="{C1808131-8A8C-CB45-9B58-0668FE3891B9}" srcOrd="0" destOrd="0" parTransId="{A70077CB-A927-F54A-AF1A-F1D714DDE95D}" sibTransId="{984D5E2F-BC35-7A41-A85E-92D9572AC308}"/>
    <dgm:cxn modelId="{A4BDBB5A-2DEA-4640-9D1A-63AF67A3035A}" type="presOf" srcId="{6CE56417-01ED-6041-92E1-6591F240CC22}" destId="{3E743FAE-0E7D-5242-AD78-25C48B378B71}" srcOrd="0" destOrd="2" presId="urn:microsoft.com/office/officeart/2005/8/layout/process1"/>
    <dgm:cxn modelId="{E5E1E55A-84A7-434F-BBC7-4EC67462D7CA}" srcId="{930BF282-F816-7748-9688-2C4014CF4172}" destId="{2C804D19-5A03-434D-898B-B44289CFC3B3}" srcOrd="0" destOrd="0" parTransId="{7756E419-7A5B-5742-8B44-96C4668FAB6C}" sibTransId="{9FCAC619-750E-D244-A2C8-A59088D9638F}"/>
    <dgm:cxn modelId="{7848DF69-0BE0-5E4C-85E5-F1003A971C56}" type="presOf" srcId="{82BCB633-B10E-7141-A631-DE96F8E4BF13}" destId="{172D6D31-5B66-4D49-B86F-5799630AC82D}" srcOrd="1" destOrd="0" presId="urn:microsoft.com/office/officeart/2005/8/layout/process1"/>
    <dgm:cxn modelId="{E5BE7376-F7C8-2A4B-90FC-0F273B988330}" type="presOf" srcId="{B1616E0F-32CF-8348-B02F-21109DF34FDD}" destId="{433B8923-1482-DA48-B7E7-5BD2AEFF83B0}" srcOrd="0" destOrd="0" presId="urn:microsoft.com/office/officeart/2005/8/layout/process1"/>
    <dgm:cxn modelId="{E72C2887-F6F3-1F43-93E8-045CE914525B}" type="presOf" srcId="{82BCB633-B10E-7141-A631-DE96F8E4BF13}" destId="{D7404A76-DA2E-4C45-91E8-50895F7CBF95}" srcOrd="0" destOrd="0" presId="urn:microsoft.com/office/officeart/2005/8/layout/process1"/>
    <dgm:cxn modelId="{CD9BE189-714C-A64D-8DC0-3788809FBC35}" type="presOf" srcId="{930BF282-F816-7748-9688-2C4014CF4172}" destId="{27BC6D74-A277-124B-A250-EAAEBB70CE15}" srcOrd="0" destOrd="0" presId="urn:microsoft.com/office/officeart/2005/8/layout/process1"/>
    <dgm:cxn modelId="{63859993-B066-1C4A-9596-A8EF57645663}" srcId="{729E5939-E102-784D-98ED-EF46872F8DDE}" destId="{6CE56417-01ED-6041-92E1-6591F240CC22}" srcOrd="1" destOrd="0" parTransId="{FF26682D-CE2D-9F4F-B547-F03D5CDD8DDE}" sibTransId="{086AC185-10B0-EB45-8A2F-A51399705052}"/>
    <dgm:cxn modelId="{8FDC7094-EC61-EB4F-B9F8-3FD4848B56C0}" srcId="{0E808152-6155-A84F-A230-16D2618C5E31}" destId="{FD521B9F-451C-5B45-B2A8-3711E73BF0DC}" srcOrd="1" destOrd="0" parTransId="{466E4831-BA93-0A45-90C3-6849D803A9D1}" sibTransId="{556EB670-A402-F64D-B4D1-CD2E460AB543}"/>
    <dgm:cxn modelId="{F2B6D0A4-83DA-E646-84C4-B70FF746C02A}" type="presOf" srcId="{2C804D19-5A03-434D-898B-B44289CFC3B3}" destId="{27BC6D74-A277-124B-A250-EAAEBB70CE15}" srcOrd="0" destOrd="1" presId="urn:microsoft.com/office/officeart/2005/8/layout/process1"/>
    <dgm:cxn modelId="{3BD51ABD-AD9A-8149-B39B-1C9A119ED0A6}" type="presOf" srcId="{D89191C5-9150-5943-B94D-F2D78BB4FE32}" destId="{15EECF12-9E19-A14A-AFF3-480655A0506C}" srcOrd="0" destOrd="2" presId="urn:microsoft.com/office/officeart/2005/8/layout/process1"/>
    <dgm:cxn modelId="{C0FF9CC2-A729-B440-8AD9-83284619D4CE}" type="presOf" srcId="{2DE3347F-FA0C-0646-B0A0-5144FCFAAC5A}" destId="{F06236B7-A793-D348-AF7A-03036BC68FB3}" srcOrd="1" destOrd="0" presId="urn:microsoft.com/office/officeart/2005/8/layout/process1"/>
    <dgm:cxn modelId="{496F5CCA-DC41-D64D-8261-84BAF9FAA6D3}" srcId="{B1616E0F-32CF-8348-B02F-21109DF34FDD}" destId="{930BF282-F816-7748-9688-2C4014CF4172}" srcOrd="3" destOrd="0" parTransId="{D9103747-7C8B-514E-9FD5-4620F22F9D43}" sibTransId="{7E893EEB-6FA0-7242-AFD8-1B13AD5B9169}"/>
    <dgm:cxn modelId="{3F904BCD-FA83-9E4F-8126-4266324E17EE}" srcId="{B1616E0F-32CF-8348-B02F-21109DF34FDD}" destId="{35E1F26E-2C7D-BE40-A6B8-0F97FC56B217}" srcOrd="1" destOrd="0" parTransId="{6DD2A284-CA4D-CF49-A2AF-4F2774CC2193}" sibTransId="{82BCB633-B10E-7141-A631-DE96F8E4BF13}"/>
    <dgm:cxn modelId="{354E95D1-92E6-7949-8911-5AAEF777826A}" type="presOf" srcId="{2DCDC664-803A-8845-91FE-F0F5FAC8D36C}" destId="{27BC6D74-A277-124B-A250-EAAEBB70CE15}" srcOrd="0" destOrd="2" presId="urn:microsoft.com/office/officeart/2005/8/layout/process1"/>
    <dgm:cxn modelId="{238107E0-AFA3-5E4A-983F-3DFA8F3C7B0B}" srcId="{0E808152-6155-A84F-A230-16D2618C5E31}" destId="{856E2713-274D-2B48-A752-87EB44D658DC}" srcOrd="0" destOrd="0" parTransId="{6F8D6C7B-0FDA-5F49-BEF8-EF741FC644EF}" sibTransId="{B9495B8F-EFCA-9A4D-8645-BF4581E0347B}"/>
    <dgm:cxn modelId="{9F6FEEE8-E1FD-694A-8B30-7893F7883616}" type="presOf" srcId="{2F30480F-E708-0D45-BEB2-576F4D9DA184}" destId="{E4567366-D144-6E4F-9132-2D8AF81C4224}" srcOrd="0" destOrd="0" presId="urn:microsoft.com/office/officeart/2005/8/layout/process1"/>
    <dgm:cxn modelId="{6AC507EC-E107-AB46-9624-CD80871F4676}" srcId="{729E5939-E102-784D-98ED-EF46872F8DDE}" destId="{47FCF16F-58D6-0644-976B-0A6E5C4E375E}" srcOrd="0" destOrd="0" parTransId="{3E7DF78A-5CD1-BF4E-9585-DA20E5B91168}" sibTransId="{12A400D8-D3C7-0846-91C0-156A14963137}"/>
    <dgm:cxn modelId="{D7E5C4EE-6AFF-924F-A6EE-0841AA704E1C}" type="presOf" srcId="{729E5939-E102-784D-98ED-EF46872F8DDE}" destId="{3E743FAE-0E7D-5242-AD78-25C48B378B71}" srcOrd="0" destOrd="0" presId="urn:microsoft.com/office/officeart/2005/8/layout/process1"/>
    <dgm:cxn modelId="{34630AF1-89D7-7A49-ABEC-0DCDDBECD13B}" srcId="{35E1F26E-2C7D-BE40-A6B8-0F97FC56B217}" destId="{D89191C5-9150-5943-B94D-F2D78BB4FE32}" srcOrd="1" destOrd="0" parTransId="{3272AA0D-D4ED-B446-8EA2-8B08B6C13304}" sibTransId="{4FFD1472-5982-374D-9368-96682CFA21EC}"/>
    <dgm:cxn modelId="{8F60EAFA-3F17-4D4E-B9C3-479506AB63DB}" srcId="{930BF282-F816-7748-9688-2C4014CF4172}" destId="{2DCDC664-803A-8845-91FE-F0F5FAC8D36C}" srcOrd="1" destOrd="0" parTransId="{67C4B53F-998C-F244-9B95-A23572A528B0}" sibTransId="{DCA79AAD-CDE4-7642-B564-955B97F57991}"/>
    <dgm:cxn modelId="{1EC783F9-6709-FD45-BF3E-D93476A2D1F7}" type="presParOf" srcId="{433B8923-1482-DA48-B7E7-5BD2AEFF83B0}" destId="{2099B3F1-F588-D445-8742-A0F8067D727D}" srcOrd="0" destOrd="0" presId="urn:microsoft.com/office/officeart/2005/8/layout/process1"/>
    <dgm:cxn modelId="{EBA5CD61-2F9A-D549-A962-D2D99E23E271}" type="presParOf" srcId="{433B8923-1482-DA48-B7E7-5BD2AEFF83B0}" destId="{E4567366-D144-6E4F-9132-2D8AF81C4224}" srcOrd="1" destOrd="0" presId="urn:microsoft.com/office/officeart/2005/8/layout/process1"/>
    <dgm:cxn modelId="{9C68D883-8478-BB4B-A444-EFFB975BAD44}" type="presParOf" srcId="{E4567366-D144-6E4F-9132-2D8AF81C4224}" destId="{664FF055-7626-A749-AFEE-D7FD67D64C6B}" srcOrd="0" destOrd="0" presId="urn:microsoft.com/office/officeart/2005/8/layout/process1"/>
    <dgm:cxn modelId="{9BBD1A35-70B8-1B45-8AB1-B9EF18FE8057}" type="presParOf" srcId="{433B8923-1482-DA48-B7E7-5BD2AEFF83B0}" destId="{15EECF12-9E19-A14A-AFF3-480655A0506C}" srcOrd="2" destOrd="0" presId="urn:microsoft.com/office/officeart/2005/8/layout/process1"/>
    <dgm:cxn modelId="{04FA8A89-E287-0941-9365-0143E2A11885}" type="presParOf" srcId="{433B8923-1482-DA48-B7E7-5BD2AEFF83B0}" destId="{D7404A76-DA2E-4C45-91E8-50895F7CBF95}" srcOrd="3" destOrd="0" presId="urn:microsoft.com/office/officeart/2005/8/layout/process1"/>
    <dgm:cxn modelId="{E8B8B5AF-065B-924E-B317-5673B9A0C8C5}" type="presParOf" srcId="{D7404A76-DA2E-4C45-91E8-50895F7CBF95}" destId="{172D6D31-5B66-4D49-B86F-5799630AC82D}" srcOrd="0" destOrd="0" presId="urn:microsoft.com/office/officeart/2005/8/layout/process1"/>
    <dgm:cxn modelId="{0515300E-083A-7C4B-B5F5-14A56D19DDFE}" type="presParOf" srcId="{433B8923-1482-DA48-B7E7-5BD2AEFF83B0}" destId="{3E743FAE-0E7D-5242-AD78-25C48B378B71}" srcOrd="4" destOrd="0" presId="urn:microsoft.com/office/officeart/2005/8/layout/process1"/>
    <dgm:cxn modelId="{FDFAD5BC-5EDE-464F-9ADA-9F53E486E166}" type="presParOf" srcId="{433B8923-1482-DA48-B7E7-5BD2AEFF83B0}" destId="{CD04DEB7-97EB-1941-B0C2-A40C31A11B79}" srcOrd="5" destOrd="0" presId="urn:microsoft.com/office/officeart/2005/8/layout/process1"/>
    <dgm:cxn modelId="{D9FF0490-0D75-1543-AF08-F0B17D153EBC}" type="presParOf" srcId="{CD04DEB7-97EB-1941-B0C2-A40C31A11B79}" destId="{F06236B7-A793-D348-AF7A-03036BC68FB3}" srcOrd="0" destOrd="0" presId="urn:microsoft.com/office/officeart/2005/8/layout/process1"/>
    <dgm:cxn modelId="{AED21132-BF02-2347-AD9D-2E2960484066}" type="presParOf" srcId="{433B8923-1482-DA48-B7E7-5BD2AEFF83B0}" destId="{27BC6D74-A277-124B-A250-EAAEBB70CE15}"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5F0C9-A16E-1343-AAF8-B30B260D01FC}">
      <dsp:nvSpPr>
        <dsp:cNvPr id="0" name=""/>
        <dsp:cNvSpPr/>
      </dsp:nvSpPr>
      <dsp:spPr>
        <a:xfrm>
          <a:off x="0" y="27286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Discrimination judgements of depth where specific cue values are controlled</a:t>
          </a:r>
        </a:p>
      </dsp:txBody>
      <dsp:txXfrm>
        <a:off x="0" y="272865"/>
        <a:ext cx="6900512" cy="1020600"/>
      </dsp:txXfrm>
    </dsp:sp>
    <dsp:sp modelId="{2499B609-5568-7042-8B3F-D2900141F88E}">
      <dsp:nvSpPr>
        <dsp:cNvPr id="0" name=""/>
        <dsp:cNvSpPr/>
      </dsp:nvSpPr>
      <dsp:spPr>
        <a:xfrm>
          <a:off x="345025" y="718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Behavioral </a:t>
          </a:r>
        </a:p>
      </dsp:txBody>
      <dsp:txXfrm>
        <a:off x="370964" y="33124"/>
        <a:ext cx="4778480" cy="479482"/>
      </dsp:txXfrm>
    </dsp:sp>
    <dsp:sp modelId="{9A0BDA51-9C50-7F47-B8D0-717D4193513D}">
      <dsp:nvSpPr>
        <dsp:cNvPr id="0" name=""/>
        <dsp:cNvSpPr/>
      </dsp:nvSpPr>
      <dsp:spPr>
        <a:xfrm>
          <a:off x="0" y="165634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Does gaze behavior predict the temporal course of cue extraction and cue weighting?</a:t>
          </a:r>
        </a:p>
      </dsp:txBody>
      <dsp:txXfrm>
        <a:off x="0" y="1656345"/>
        <a:ext cx="6900512" cy="1020600"/>
      </dsp:txXfrm>
    </dsp:sp>
    <dsp:sp modelId="{BDA15046-C298-D245-B253-DDD6C7FB192C}">
      <dsp:nvSpPr>
        <dsp:cNvPr id="0" name=""/>
        <dsp:cNvSpPr/>
      </dsp:nvSpPr>
      <dsp:spPr>
        <a:xfrm>
          <a:off x="345025" y="139066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Eye-Tracking </a:t>
          </a:r>
        </a:p>
      </dsp:txBody>
      <dsp:txXfrm>
        <a:off x="370964" y="1416604"/>
        <a:ext cx="4778480" cy="479482"/>
      </dsp:txXfrm>
    </dsp:sp>
    <dsp:sp modelId="{7DC9C533-5B73-4A4B-B0DF-6A5D32122C2D}">
      <dsp:nvSpPr>
        <dsp:cNvPr id="0" name=""/>
        <dsp:cNvSpPr/>
      </dsp:nvSpPr>
      <dsp:spPr>
        <a:xfrm>
          <a:off x="0" y="3039825"/>
          <a:ext cx="6900512" cy="765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Predict classification of depth cues in real world scenes </a:t>
          </a:r>
        </a:p>
      </dsp:txBody>
      <dsp:txXfrm>
        <a:off x="0" y="3039825"/>
        <a:ext cx="6900512" cy="765450"/>
      </dsp:txXfrm>
    </dsp:sp>
    <dsp:sp modelId="{8D0EA3BD-FD0E-B14C-8886-537A8BAC9C3D}">
      <dsp:nvSpPr>
        <dsp:cNvPr id="0" name=""/>
        <dsp:cNvSpPr/>
      </dsp:nvSpPr>
      <dsp:spPr>
        <a:xfrm>
          <a:off x="345025" y="277414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Computer Model of Depth Cues </a:t>
          </a:r>
        </a:p>
      </dsp:txBody>
      <dsp:txXfrm>
        <a:off x="370964" y="2800084"/>
        <a:ext cx="4778480" cy="479482"/>
      </dsp:txXfrm>
    </dsp:sp>
    <dsp:sp modelId="{3B207207-3F41-7C47-89E4-AD4AF60E24CB}">
      <dsp:nvSpPr>
        <dsp:cNvPr id="0" name=""/>
        <dsp:cNvSpPr/>
      </dsp:nvSpPr>
      <dsp:spPr>
        <a:xfrm>
          <a:off x="0" y="4168155"/>
          <a:ext cx="6900512" cy="1360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Virtual Reality </a:t>
          </a:r>
        </a:p>
        <a:p>
          <a:pPr marL="171450" lvl="1" indent="-171450" algn="l" defTabSz="800100">
            <a:lnSpc>
              <a:spcPct val="90000"/>
            </a:lnSpc>
            <a:spcBef>
              <a:spcPct val="0"/>
            </a:spcBef>
            <a:spcAft>
              <a:spcPct val="15000"/>
            </a:spcAft>
            <a:buChar char="•"/>
          </a:pPr>
          <a:r>
            <a:rPr lang="en-US" sz="1800" kern="1200"/>
            <a:t>HCI </a:t>
          </a:r>
        </a:p>
        <a:p>
          <a:pPr marL="171450" lvl="1" indent="-171450" algn="l" defTabSz="800100">
            <a:lnSpc>
              <a:spcPct val="90000"/>
            </a:lnSpc>
            <a:spcBef>
              <a:spcPct val="0"/>
            </a:spcBef>
            <a:spcAft>
              <a:spcPct val="15000"/>
            </a:spcAft>
            <a:buChar char="•"/>
          </a:pPr>
          <a:r>
            <a:rPr lang="en-US" sz="1800" kern="1200" dirty="0"/>
            <a:t>Aging </a:t>
          </a:r>
        </a:p>
      </dsp:txBody>
      <dsp:txXfrm>
        <a:off x="0" y="4168155"/>
        <a:ext cx="6900512" cy="1360800"/>
      </dsp:txXfrm>
    </dsp:sp>
    <dsp:sp modelId="{F0878C46-28D5-DC48-B84E-848B2BEA2D10}">
      <dsp:nvSpPr>
        <dsp:cNvPr id="0" name=""/>
        <dsp:cNvSpPr/>
      </dsp:nvSpPr>
      <dsp:spPr>
        <a:xfrm>
          <a:off x="345025" y="390247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Applications </a:t>
          </a:r>
        </a:p>
      </dsp:txBody>
      <dsp:txXfrm>
        <a:off x="370964" y="3928414"/>
        <a:ext cx="477848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9B3F1-F588-D445-8742-A0F8067D727D}">
      <dsp:nvSpPr>
        <dsp:cNvPr id="0" name=""/>
        <dsp:cNvSpPr/>
      </dsp:nvSpPr>
      <dsp:spPr>
        <a:xfrm>
          <a:off x="510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1</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44342" y="123813"/>
        <a:ext cx="2154204" cy="1261133"/>
      </dsp:txXfrm>
    </dsp:sp>
    <dsp:sp modelId="{E4567366-D144-6E4F-9132-2D8AF81C4224}">
      <dsp:nvSpPr>
        <dsp:cNvPr id="0" name=""/>
        <dsp:cNvSpPr/>
      </dsp:nvSpPr>
      <dsp:spPr>
        <a:xfrm>
          <a:off x="2461050"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61050" y="588269"/>
        <a:ext cx="331329" cy="332221"/>
      </dsp:txXfrm>
    </dsp:sp>
    <dsp:sp modelId="{15EECF12-9E19-A14A-AFF3-480655A0506C}">
      <dsp:nvSpPr>
        <dsp:cNvPr id="0" name=""/>
        <dsp:cNvSpPr/>
      </dsp:nvSpPr>
      <dsp:spPr>
        <a:xfrm>
          <a:off x="3130853"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2</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3170089" y="123813"/>
        <a:ext cx="2154204" cy="1261133"/>
      </dsp:txXfrm>
    </dsp:sp>
    <dsp:sp modelId="{D7404A76-DA2E-4C45-91E8-50895F7CBF95}">
      <dsp:nvSpPr>
        <dsp:cNvPr id="0" name=""/>
        <dsp:cNvSpPr/>
      </dsp:nvSpPr>
      <dsp:spPr>
        <a:xfrm>
          <a:off x="5586796"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86796" y="588269"/>
        <a:ext cx="331329" cy="332221"/>
      </dsp:txXfrm>
    </dsp:sp>
    <dsp:sp modelId="{3E743FAE-0E7D-5242-AD78-25C48B378B71}">
      <dsp:nvSpPr>
        <dsp:cNvPr id="0" name=""/>
        <dsp:cNvSpPr/>
      </dsp:nvSpPr>
      <dsp:spPr>
        <a:xfrm>
          <a:off x="6256599"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3</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6295835" y="123813"/>
        <a:ext cx="2154204" cy="1261133"/>
      </dsp:txXfrm>
    </dsp:sp>
    <dsp:sp modelId="{CD04DEB7-97EB-1941-B0C2-A40C31A11B79}">
      <dsp:nvSpPr>
        <dsp:cNvPr id="0" name=""/>
        <dsp:cNvSpPr/>
      </dsp:nvSpPr>
      <dsp:spPr>
        <a:xfrm>
          <a:off x="8712543"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12543" y="588269"/>
        <a:ext cx="331329" cy="332221"/>
      </dsp:txXfrm>
    </dsp:sp>
    <dsp:sp modelId="{27BC6D74-A277-124B-A250-EAAEBB70CE15}">
      <dsp:nvSpPr>
        <dsp:cNvPr id="0" name=""/>
        <dsp:cNvSpPr/>
      </dsp:nvSpPr>
      <dsp:spPr>
        <a:xfrm>
          <a:off x="938234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4</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9421582" y="123813"/>
        <a:ext cx="2154204" cy="126113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picture perception adjust global features to see if people can even judge depth </a:t>
            </a:r>
          </a:p>
          <a:p>
            <a:endParaRPr lang="en-US" dirty="0"/>
          </a:p>
          <a:p>
            <a:endParaRPr lang="en-US" dirty="0"/>
          </a:p>
          <a:p>
            <a:r>
              <a:rPr lang="en-US" dirty="0"/>
              <a:t>Mention background literature here</a:t>
            </a:r>
          </a:p>
          <a:p>
            <a:pPr marL="171450" indent="-171450">
              <a:buFontTx/>
              <a:buChar char="-"/>
            </a:pPr>
            <a:r>
              <a:rPr lang="en-US" dirty="0"/>
              <a:t>Previous studies addressed different questions than what we address here </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for </a:t>
            </a:r>
            <a:r>
              <a:rPr lang="en-US" dirty="0" err="1"/>
              <a:t>hytseres</a:t>
            </a:r>
            <a:r>
              <a:rPr lang="en-US" dirty="0"/>
              <a:t> effects to be accounted for since we are hypothesizing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for </a:t>
            </a:r>
            <a:r>
              <a:rPr lang="en-US" dirty="0" err="1"/>
              <a:t>hytseres</a:t>
            </a:r>
            <a:r>
              <a:rPr lang="en-US" dirty="0"/>
              <a:t> effects to be accounted for since we are hypothesizing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for </a:t>
            </a:r>
            <a:r>
              <a:rPr lang="en-US" dirty="0" err="1"/>
              <a:t>hytseres</a:t>
            </a:r>
            <a:r>
              <a:rPr lang="en-US" dirty="0"/>
              <a:t> effects to be accounted for since we are hypothesizing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normalized to reduce participant variability </a:t>
            </a:r>
          </a:p>
          <a:p>
            <a:endParaRPr lang="en-US" dirty="0"/>
          </a:p>
          <a:p>
            <a:r>
              <a:rPr lang="en-US" dirty="0"/>
              <a:t>Each participant’s depth estimate was divided by their average depth estimate across all 192 trials. </a:t>
            </a:r>
          </a:p>
          <a:p>
            <a:endParaRPr lang="en-US" dirty="0"/>
          </a:p>
          <a:p>
            <a:endParaRPr lang="en-US" dirty="0"/>
          </a:p>
          <a:p>
            <a:endParaRPr lang="en-US" dirty="0"/>
          </a:p>
          <a:p>
            <a:r>
              <a:rPr lang="en-US" dirty="0"/>
              <a:t>by including everyone </a:t>
            </a:r>
          </a:p>
          <a:p>
            <a:r>
              <a:rPr lang="en-US" dirty="0"/>
              <a:t>- if someone happened to type in a mistake, that that data will be included </a:t>
            </a:r>
          </a:p>
          <a:p>
            <a:r>
              <a:rPr lang="en-US" dirty="0"/>
              <a:t>- you can see here that the bar at 20 corresponds to 20 meters which is 60 feet for stimuli where the ground truth is closer to 15 feet (likely a type but criteria we are using, those data would stay in) </a:t>
            </a:r>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and expectation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and expectation </a:t>
            </a:r>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Experience, and expectation </a:t>
            </a:r>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endParaRPr lang="en-US" dirty="0"/>
          </a:p>
          <a:p>
            <a:r>
              <a:rPr lang="en-US" dirty="0"/>
              <a:t>Hill on background is miles away </a:t>
            </a:r>
          </a:p>
          <a:p>
            <a:endParaRPr lang="en-US" dirty="0"/>
          </a:p>
          <a:p>
            <a:r>
              <a:rPr lang="en-US" dirty="0"/>
              <a:t>All this to say – pictures are information rich, especially pictures of real world scenes that we navigate on a day to day basis.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71</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30531653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8432640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ERROR BAR! </a:t>
            </a:r>
          </a:p>
          <a:p>
            <a:r>
              <a:rPr lang="en-US" dirty="0"/>
              <a:t>Look at low data point </a:t>
            </a:r>
          </a:p>
          <a:p>
            <a:endParaRPr lang="en-US" dirty="0"/>
          </a:p>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88</a:t>
            </a:fld>
            <a:endParaRPr lang="en-US"/>
          </a:p>
        </p:txBody>
      </p:sp>
    </p:spTree>
    <p:extLst>
      <p:ext uri="{BB962C8B-B14F-4D97-AF65-F5344CB8AC3E}">
        <p14:creationId xmlns:p14="http://schemas.microsoft.com/office/powerpoint/2010/main" val="3808517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89</a:t>
            </a:fld>
            <a:endParaRPr lang="en-US"/>
          </a:p>
        </p:txBody>
      </p:sp>
    </p:spTree>
    <p:extLst>
      <p:ext uri="{BB962C8B-B14F-4D97-AF65-F5344CB8AC3E}">
        <p14:creationId xmlns:p14="http://schemas.microsoft.com/office/powerpoint/2010/main" val="13877676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discrimination paradigm can be easily translated into real-world environments to confirm that the results generalize.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Discrimination judgments can be made in real-world scenes where specific cue values are controlled</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Eye-tracking can be used to examine if gaze behavior predicts discrimination judgment biases. Variations in fixation at the ground plane for example could be attributed to variations in angular declination</a:t>
            </a:r>
          </a:p>
        </p:txBody>
      </p:sp>
      <p:sp>
        <p:nvSpPr>
          <p:cNvPr id="4" name="Slide Number Placeholder 3"/>
          <p:cNvSpPr>
            <a:spLocks noGrp="1"/>
          </p:cNvSpPr>
          <p:nvPr>
            <p:ph type="sldNum" sz="quarter" idx="5"/>
          </p:nvPr>
        </p:nvSpPr>
        <p:spPr/>
        <p:txBody>
          <a:bodyPr/>
          <a:lstStyle/>
          <a:p>
            <a:fld id="{38BD2E17-7AD0-FD4B-94AB-C1C744F95710}" type="slidenum">
              <a:rPr lang="en-US" smtClean="0"/>
              <a:t>90</a:t>
            </a:fld>
            <a:endParaRPr lang="en-US"/>
          </a:p>
        </p:txBody>
      </p:sp>
    </p:spTree>
    <p:extLst>
      <p:ext uri="{BB962C8B-B14F-4D97-AF65-F5344CB8AC3E}">
        <p14:creationId xmlns:p14="http://schemas.microsoft.com/office/powerpoint/2010/main" val="33643527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192 </a:t>
            </a:r>
          </a:p>
          <a:p>
            <a:r>
              <a:rPr lang="en-US" dirty="0"/>
              <a:t>Depth Range: 1-5 meters </a:t>
            </a:r>
          </a:p>
          <a:p>
            <a:r>
              <a:rPr lang="en-US" dirty="0"/>
              <a:t>192 unique scenes</a:t>
            </a:r>
          </a:p>
          <a:p>
            <a:r>
              <a:rPr lang="en-US" dirty="0"/>
              <a:t>4 blocks of 48, with images balanced by depth and duration in each block </a:t>
            </a:r>
          </a:p>
          <a:p>
            <a:endParaRPr lang="en-US" dirty="0"/>
          </a:p>
          <a:p>
            <a:r>
              <a:rPr lang="en-US" dirty="0"/>
              <a:t>Unique sequence for each participant - COUNTERBALANCING</a:t>
            </a:r>
          </a:p>
          <a:p>
            <a:endParaRPr lang="en-US" dirty="0"/>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depth_duration_MTurk</a:t>
            </a:r>
            <a:r>
              <a:rPr lang="en-US" dirty="0"/>
              <a:t>/</a:t>
            </a:r>
            <a:r>
              <a:rPr lang="en-US" dirty="0" err="1"/>
              <a:t>depth_duration_stimuli</a:t>
            </a:r>
            <a:r>
              <a:rPr lang="en-US" dirty="0"/>
              <a:t>/000483_2014-06-09_20-41-45_260595134347_rgbf000116-resize_4/000483_2014-06-09_20-41-45_260595134347_rgbf000116-resize_4-target.png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42652085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a:t>
            </a:r>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3405776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8630357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a:t>
            </a:r>
          </a:p>
          <a:p>
            <a:r>
              <a:rPr lang="en-US" dirty="0"/>
              <a:t>Complex scene </a:t>
            </a:r>
          </a:p>
          <a:p>
            <a:r>
              <a:rPr lang="en-US" dirty="0"/>
              <a:t>Cluttered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86216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object is not anchored to the ground </a:t>
            </a:r>
          </a:p>
          <a:p>
            <a:endParaRPr lang="en-US" dirty="0"/>
          </a:p>
          <a:p>
            <a:r>
              <a:rPr lang="en-US" dirty="0"/>
              <a:t>All this however is speculation so it is important to have an agnostic approach to quantifying the depth cues and complexities of a scene.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95</a:t>
            </a:fld>
            <a:endParaRPr lang="en-US"/>
          </a:p>
        </p:txBody>
      </p:sp>
    </p:spTree>
    <p:extLst>
      <p:ext uri="{BB962C8B-B14F-4D97-AF65-F5344CB8AC3E}">
        <p14:creationId xmlns:p14="http://schemas.microsoft.com/office/powerpoint/2010/main" val="29159949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96</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From the previous plots we know that whatever is driving the responses in the individual images is doing it consistently across all people (large amount of variance explained high r2)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Sampling strategy that maintains independence → co-</a:t>
            </a:r>
            <a:r>
              <a:rPr lang="en-US" sz="1200" b="0" i="0" u="none" strike="noStrike" kern="1200" dirty="0" err="1">
                <a:solidFill>
                  <a:schemeClr val="tx1"/>
                </a:solidFill>
                <a:effectLst/>
                <a:latin typeface="+mn-lt"/>
                <a:ea typeface="+mn-ea"/>
                <a:cs typeface="+mn-cs"/>
              </a:rPr>
              <a:t>occurence</a:t>
            </a:r>
            <a:r>
              <a:rPr lang="en-US" sz="1200" b="0" i="0" u="none" strike="noStrike" kern="1200" dirty="0">
                <a:solidFill>
                  <a:schemeClr val="tx1"/>
                </a:solidFill>
                <a:effectLst/>
                <a:latin typeface="+mn-lt"/>
                <a:ea typeface="+mn-ea"/>
                <a:cs typeface="+mn-cs"/>
              </a:rPr>
              <a:t> of images controlled for and all images seen at each duration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overestimation for larger depths and more underestimation for smaller target depths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consistently high error, and others with consistently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plot shows that for some images error is consistently high, whereas for others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p>
          <a:p>
            <a:endParaRPr lang="en-US" dirty="0"/>
          </a:p>
          <a:p>
            <a:endParaRPr lang="en-US" dirty="0"/>
          </a:p>
          <a:p>
            <a:r>
              <a:rPr lang="en-US" dirty="0"/>
              <a:t>Eventually if we could have a range of  target depths for each IMAGE, then would get a clearer understanding of the image – untangled from the effect of one particular target </a:t>
            </a:r>
          </a:p>
        </p:txBody>
      </p:sp>
      <p:sp>
        <p:nvSpPr>
          <p:cNvPr id="4" name="Slide Number Placeholder 3"/>
          <p:cNvSpPr>
            <a:spLocks noGrp="1"/>
          </p:cNvSpPr>
          <p:nvPr>
            <p:ph type="sldNum" sz="quarter" idx="5"/>
          </p:nvPr>
        </p:nvSpPr>
        <p:spPr/>
        <p:txBody>
          <a:bodyPr/>
          <a:lstStyle/>
          <a:p>
            <a:fld id="{BE54D3F9-1471-384F-80A3-73EE4297A39C}" type="slidenum">
              <a:rPr lang="en-US" smtClean="0"/>
              <a:t>100</a:t>
            </a:fld>
            <a:endParaRPr lang="en-US"/>
          </a:p>
        </p:txBody>
      </p:sp>
    </p:spTree>
    <p:extLst>
      <p:ext uri="{BB962C8B-B14F-4D97-AF65-F5344CB8AC3E}">
        <p14:creationId xmlns:p14="http://schemas.microsoft.com/office/powerpoint/2010/main" val="14907262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101</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order to train our model we need some ground truth dep cue data – which is not available in any database as of now. </a:t>
            </a:r>
          </a:p>
          <a:p>
            <a:pPr marL="0" indent="0">
              <a:buFontTx/>
              <a:buNone/>
            </a:pPr>
            <a:endParaRPr lang="en-US" dirty="0"/>
          </a:p>
          <a:p>
            <a:pPr marL="0" indent="0">
              <a:buFontTx/>
              <a:buNone/>
            </a:pPr>
            <a:r>
              <a:rPr lang="en-US" dirty="0"/>
              <a:t>To inform our model, we chose cues that have been shown to have a large impact in reduced cue environments. </a:t>
            </a:r>
          </a:p>
          <a:p>
            <a:pPr marL="0" indent="0">
              <a:buFontTx/>
              <a:buNone/>
            </a:pPr>
            <a:endParaRPr lang="en-US" dirty="0"/>
          </a:p>
          <a:p>
            <a:pPr marL="0" indent="0">
              <a:buFontTx/>
              <a:buNone/>
            </a:pPr>
            <a:r>
              <a:rPr lang="en-US" dirty="0"/>
              <a:t>Scene understanding research has been constrained by databases that do not capture the full variety of scene categories. We will use the SUN database, an MIT curated </a:t>
            </a:r>
            <a:r>
              <a:rPr lang="en-US" dirty="0" err="1"/>
              <a:t>databse</a:t>
            </a:r>
            <a:r>
              <a:rPr lang="en-US" dirty="0"/>
              <a:t> of scenes that contains 899 categories and 130, 519 images. </a:t>
            </a:r>
          </a:p>
        </p:txBody>
      </p:sp>
      <p:sp>
        <p:nvSpPr>
          <p:cNvPr id="4" name="Slide Number Placeholder 3"/>
          <p:cNvSpPr>
            <a:spLocks noGrp="1"/>
          </p:cNvSpPr>
          <p:nvPr>
            <p:ph type="sldNum" sz="quarter" idx="5"/>
          </p:nvPr>
        </p:nvSpPr>
        <p:spPr/>
        <p:txBody>
          <a:bodyPr/>
          <a:lstStyle/>
          <a:p>
            <a:fld id="{38BD2E17-7AD0-FD4B-94AB-C1C744F95710}" type="slidenum">
              <a:rPr lang="en-US" smtClean="0"/>
              <a:t>103</a:t>
            </a:fld>
            <a:endParaRPr lang="en-US"/>
          </a:p>
        </p:txBody>
      </p:sp>
    </p:spTree>
    <p:extLst>
      <p:ext uri="{BB962C8B-B14F-4D97-AF65-F5344CB8AC3E}">
        <p14:creationId xmlns:p14="http://schemas.microsoft.com/office/powerpoint/2010/main" val="20897099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104</a:t>
            </a:fld>
            <a:endParaRPr lang="en-US"/>
          </a:p>
        </p:txBody>
      </p:sp>
    </p:spTree>
    <p:extLst>
      <p:ext uri="{BB962C8B-B14F-4D97-AF65-F5344CB8AC3E}">
        <p14:creationId xmlns:p14="http://schemas.microsoft.com/office/powerpoint/2010/main" val="17501958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105</a:t>
            </a:fld>
            <a:endParaRPr lang="en-US"/>
          </a:p>
        </p:txBody>
      </p:sp>
    </p:spTree>
    <p:extLst>
      <p:ext uri="{BB962C8B-B14F-4D97-AF65-F5344CB8AC3E}">
        <p14:creationId xmlns:p14="http://schemas.microsoft.com/office/powerpoint/2010/main" val="39865004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psychometric functions for the different cue values (Figure 5). Slopes that are unchanged in the absence of a cue are indicative of lower utility for that cue. </a:t>
            </a:r>
            <a:r>
              <a:rPr lang="en-US" sz="1200" kern="1200">
                <a:solidFill>
                  <a:schemeClr val="tx1"/>
                </a:solidFill>
                <a:effectLst/>
                <a:latin typeface="+mn-lt"/>
                <a:ea typeface="+mn-ea"/>
                <a:cs typeface="+mn-cs"/>
              </a:rPr>
              <a:t>To assess if there is an age-related difference in cue importance, discrimination performance will be analyzed by age and cue values</a:t>
            </a:r>
            <a:r>
              <a:rPr lang="en-US">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106</a:t>
            </a:fld>
            <a:endParaRPr lang="en-US"/>
          </a:p>
        </p:txBody>
      </p:sp>
    </p:spTree>
    <p:extLst>
      <p:ext uri="{BB962C8B-B14F-4D97-AF65-F5344CB8AC3E}">
        <p14:creationId xmlns:p14="http://schemas.microsoft.com/office/powerpoint/2010/main" val="20366071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With the depth discrimination paradigm we will be able to quantify the relative utility of each cue, but the time course by which cues come online and depth representations are developed is still unclear. </a:t>
            </a:r>
          </a:p>
          <a:p>
            <a:pPr marL="0" indent="0">
              <a:buFontTx/>
              <a:buNone/>
            </a:pPr>
            <a:endParaRPr lang="en-US" dirty="0"/>
          </a:p>
          <a:p>
            <a:pPr marL="0" indent="0">
              <a:buFontTx/>
              <a:buNone/>
            </a:pPr>
            <a:r>
              <a:rPr lang="en-US" dirty="0"/>
              <a:t>Titrate duration across size of depths </a:t>
            </a:r>
          </a:p>
          <a:p>
            <a:pPr marL="0" indent="0">
              <a:buFontTx/>
              <a:buNone/>
            </a:pPr>
            <a:endParaRPr lang="en-US" dirty="0"/>
          </a:p>
          <a:p>
            <a:pPr marL="0" indent="0">
              <a:buFontTx/>
              <a:buNone/>
            </a:pPr>
            <a:r>
              <a:rPr lang="en-US" dirty="0"/>
              <a:t>What does depth judgement performance look like at each time point? </a:t>
            </a:r>
          </a:p>
        </p:txBody>
      </p:sp>
      <p:sp>
        <p:nvSpPr>
          <p:cNvPr id="4" name="Slide Number Placeholder 3"/>
          <p:cNvSpPr>
            <a:spLocks noGrp="1"/>
          </p:cNvSpPr>
          <p:nvPr>
            <p:ph type="sldNum" sz="quarter" idx="5"/>
          </p:nvPr>
        </p:nvSpPr>
        <p:spPr/>
        <p:txBody>
          <a:bodyPr/>
          <a:lstStyle/>
          <a:p>
            <a:fld id="{38BD2E17-7AD0-FD4B-94AB-C1C744F95710}" type="slidenum">
              <a:rPr lang="en-US" smtClean="0"/>
              <a:t>107</a:t>
            </a:fld>
            <a:endParaRPr lang="en-US"/>
          </a:p>
        </p:txBody>
      </p:sp>
    </p:spTree>
    <p:extLst>
      <p:ext uri="{BB962C8B-B14F-4D97-AF65-F5344CB8AC3E}">
        <p14:creationId xmlns:p14="http://schemas.microsoft.com/office/powerpoint/2010/main" val="8089109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108</a:t>
            </a:fld>
            <a:endParaRPr lang="en-US"/>
          </a:p>
        </p:txBody>
      </p:sp>
    </p:spTree>
    <p:extLst>
      <p:ext uri="{BB962C8B-B14F-4D97-AF65-F5344CB8AC3E}">
        <p14:creationId xmlns:p14="http://schemas.microsoft.com/office/powerpoint/2010/main" val="31276157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pixel – covers a smaller amount of real world space even thought the pixel size is the same </a:t>
            </a:r>
          </a:p>
        </p:txBody>
      </p:sp>
      <p:sp>
        <p:nvSpPr>
          <p:cNvPr id="4" name="Slide Number Placeholder 3"/>
          <p:cNvSpPr>
            <a:spLocks noGrp="1"/>
          </p:cNvSpPr>
          <p:nvPr>
            <p:ph type="sldNum" sz="quarter" idx="5"/>
          </p:nvPr>
        </p:nvSpPr>
        <p:spPr/>
        <p:txBody>
          <a:bodyPr/>
          <a:lstStyle/>
          <a:p>
            <a:fld id="{BE54D3F9-1471-384F-80A3-73EE4297A39C}" type="slidenum">
              <a:rPr lang="en-US" smtClean="0"/>
              <a:t>111</a:t>
            </a:fld>
            <a:endParaRPr lang="en-US"/>
          </a:p>
        </p:txBody>
      </p:sp>
    </p:spTree>
    <p:extLst>
      <p:ext uri="{BB962C8B-B14F-4D97-AF65-F5344CB8AC3E}">
        <p14:creationId xmlns:p14="http://schemas.microsoft.com/office/powerpoint/2010/main" val="19448154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right off the bat, it must acknowledged that scenes are extremely complex – there is so much information in scenes.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The interaction and abundance of information in scenes  has prevented systematic efforts to understand depth in real world scenes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But I hope that I can convince you today that this complexity and variability is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Take these two pieces of art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included these paintings, because they’re fun and I love illusory art, but also because the artists impressively use depth cues to distort the scene.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Sailboats  relative size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Bicycling  ground plane</a:t>
            </a:r>
            <a:endParaRPr lang="en-US" dirty="0"/>
          </a:p>
          <a:p>
            <a:endParaRPr lang="en-US" dirty="0"/>
          </a:p>
          <a:p>
            <a:endParaRPr lang="en-US" dirty="0"/>
          </a:p>
          <a:p>
            <a:r>
              <a:rPr lang="en-US" dirty="0"/>
              <a:t>Now obviously these scenes are more complex than any scene we would naturally encounter, but I wanted to impress upon the fact that the complexity in these images can reveal importation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112</a:t>
            </a:fld>
            <a:endParaRPr lang="en-US"/>
          </a:p>
        </p:txBody>
      </p:sp>
    </p:spTree>
    <p:extLst>
      <p:ext uri="{BB962C8B-B14F-4D97-AF65-F5344CB8AC3E}">
        <p14:creationId xmlns:p14="http://schemas.microsoft.com/office/powerpoint/2010/main" val="277915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114</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115</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116</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117</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118</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136.jpg"/><Relationship Id="rId3" Type="http://schemas.openxmlformats.org/officeDocument/2006/relationships/notesSlide" Target="../notesSlides/notesSlide72.xml"/><Relationship Id="rId7" Type="http://schemas.openxmlformats.org/officeDocument/2006/relationships/image" Target="../media/image135.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4.jpg"/><Relationship Id="rId5" Type="http://schemas.openxmlformats.org/officeDocument/2006/relationships/image" Target="../media/image133.jpg"/><Relationship Id="rId4" Type="http://schemas.openxmlformats.org/officeDocument/2006/relationships/image" Target="../media/image132.jpg"/><Relationship Id="rId9" Type="http://schemas.openxmlformats.org/officeDocument/2006/relationships/image" Target="../media/image137.jpg"/></Relationships>
</file>

<file path=ppt/slides/_rels/slide10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00.png"/><Relationship Id="rId4" Type="http://schemas.openxmlformats.org/officeDocument/2006/relationships/customXml" Target="../ink/ink1.xml"/></Relationships>
</file>

<file path=ppt/slides/_rels/slide105.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500.png"/><Relationship Id="rId4" Type="http://schemas.openxmlformats.org/officeDocument/2006/relationships/customXml" Target="../ink/ink4.xml"/></Relationships>
</file>

<file path=ppt/slides/_rels/slide106.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500.png"/><Relationship Id="rId4" Type="http://schemas.openxmlformats.org/officeDocument/2006/relationships/customXml" Target="../ink/ink7.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39.png"/></Relationships>
</file>

<file path=ppt/slides/_rels/slide10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41.jpg"/><Relationship Id="rId4" Type="http://schemas.openxmlformats.org/officeDocument/2006/relationships/image" Target="../media/image140.jpg"/></Relationships>
</file>

<file path=ppt/slides/_rels/slide10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94.png"/><Relationship Id="rId4"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3.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tif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6.png"/></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9.pn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7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10.jpg"/><Relationship Id="rId4" Type="http://schemas.openxmlformats.org/officeDocument/2006/relationships/image" Target="../media/image82.tiff"/></Relationships>
</file>

<file path=ppt/slides/_rels/slide8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1.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16.png"/><Relationship Id="rId7" Type="http://schemas.openxmlformats.org/officeDocument/2006/relationships/diagramLayout" Target="../diagrams/layout2.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17.png"/><Relationship Id="rId10" Type="http://schemas.microsoft.com/office/2007/relationships/diagramDrawing" Target="../diagrams/drawing2.xml"/><Relationship Id="rId4" Type="http://schemas.openxmlformats.org/officeDocument/2006/relationships/image" Target="../media/image16.png"/><Relationship Id="rId9" Type="http://schemas.openxmlformats.org/officeDocument/2006/relationships/diagramColors" Target="../diagrams/colors2.xml"/></Relationships>
</file>

<file path=ppt/slides/_rels/slide92.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9.jpg"/></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Verbal Judgments and Perceptual Discrimination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108437" y="203146"/>
            <a:ext cx="11975123" cy="780441"/>
          </a:xfrm>
        </p:spPr>
        <p:txBody>
          <a:bodyPr>
            <a:normAutofit/>
          </a:bodyPr>
          <a:lstStyle/>
          <a:p>
            <a:r>
              <a:rPr lang="en-US" dirty="0"/>
              <a:t>Individual Image: Role of Duration</a:t>
            </a:r>
          </a:p>
        </p:txBody>
      </p:sp>
      <p:pic>
        <p:nvPicPr>
          <p:cNvPr id="5" name="Content Placeholder 4" descr="Chart, scatter chart&#10;&#10;Description automatically generated">
            <a:extLst>
              <a:ext uri="{FF2B5EF4-FFF2-40B4-BE49-F238E27FC236}">
                <a16:creationId xmlns:a16="http://schemas.microsoft.com/office/drawing/2014/main" id="{2FAA9433-2E92-D44E-98E0-AE9548FDB053}"/>
              </a:ext>
            </a:extLst>
          </p:cNvPr>
          <p:cNvPicPr>
            <a:picLocks noGrp="1" noChangeAspect="1"/>
          </p:cNvPicPr>
          <p:nvPr>
            <p:ph idx="1"/>
          </p:nvPr>
        </p:nvPicPr>
        <p:blipFill>
          <a:blip r:embed="rId3"/>
          <a:stretch>
            <a:fillRect/>
          </a:stretch>
        </p:blipFill>
        <p:spPr>
          <a:xfrm>
            <a:off x="1754320" y="996462"/>
            <a:ext cx="8364042" cy="5658392"/>
          </a:xfrm>
        </p:spPr>
      </p:pic>
    </p:spTree>
    <p:extLst>
      <p:ext uri="{BB962C8B-B14F-4D97-AF65-F5344CB8AC3E}">
        <p14:creationId xmlns:p14="http://schemas.microsoft.com/office/powerpoint/2010/main" val="24963211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422A-B0F8-634A-9FF6-CC76F537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F44695-1DC4-434F-9FC0-4EE7F232F9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79902-657E-A548-83B8-960ABCF75920}"/>
              </a:ext>
            </a:extLst>
          </p:cNvPr>
          <p:cNvPicPr>
            <a:picLocks noChangeAspect="1"/>
          </p:cNvPicPr>
          <p:nvPr/>
        </p:nvPicPr>
        <p:blipFill>
          <a:blip r:embed="rId2"/>
          <a:stretch>
            <a:fillRect/>
          </a:stretch>
        </p:blipFill>
        <p:spPr>
          <a:xfrm>
            <a:off x="988686" y="681037"/>
            <a:ext cx="8890000" cy="5461000"/>
          </a:xfrm>
          <a:prstGeom prst="rect">
            <a:avLst/>
          </a:prstGeom>
        </p:spPr>
      </p:pic>
    </p:spTree>
    <p:extLst>
      <p:ext uri="{BB962C8B-B14F-4D97-AF65-F5344CB8AC3E}">
        <p14:creationId xmlns:p14="http://schemas.microsoft.com/office/powerpoint/2010/main" val="9760629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10492" y="240816"/>
            <a:ext cx="10515600" cy="1144639"/>
          </a:xfrm>
        </p:spPr>
        <p:txBody>
          <a:bodyPr>
            <a:normAutofit/>
          </a:bodyPr>
          <a:lstStyle/>
          <a:p>
            <a:r>
              <a:rPr lang="en-US" dirty="0"/>
              <a:t>Ground Truth Depth Cue Coding </a:t>
            </a:r>
          </a:p>
        </p:txBody>
      </p:sp>
      <p:sp>
        <p:nvSpPr>
          <p:cNvPr id="12" name="TextBox 11">
            <a:extLst>
              <a:ext uri="{FF2B5EF4-FFF2-40B4-BE49-F238E27FC236}">
                <a16:creationId xmlns:a16="http://schemas.microsoft.com/office/drawing/2014/main" id="{7AC744B8-9182-DB4A-9B13-0914B6D3C258}"/>
              </a:ext>
            </a:extLst>
          </p:cNvPr>
          <p:cNvSpPr txBox="1"/>
          <p:nvPr/>
        </p:nvSpPr>
        <p:spPr>
          <a:xfrm>
            <a:off x="810492" y="1294625"/>
            <a:ext cx="10633364" cy="2031325"/>
          </a:xfrm>
          <a:prstGeom prst="rect">
            <a:avLst/>
          </a:prstGeom>
          <a:noFill/>
        </p:spPr>
        <p:txBody>
          <a:bodyPr wrap="square" rtlCol="0">
            <a:spAutoFit/>
          </a:bodyPr>
          <a:lstStyle/>
          <a:p>
            <a:r>
              <a:rPr lang="en-US" dirty="0"/>
              <a:t>Visible Ground Plane: Script that calculates percentage of ground plane in a scene using object segmentation </a:t>
            </a:r>
          </a:p>
          <a:p>
            <a:endParaRPr lang="en-US" dirty="0"/>
          </a:p>
          <a:p>
            <a:r>
              <a:rPr lang="en-US" dirty="0"/>
              <a:t>Angular Declination: Trigonometric solution using eye height and object segmentation</a:t>
            </a:r>
          </a:p>
          <a:p>
            <a:br>
              <a:rPr lang="en-US" dirty="0"/>
            </a:br>
            <a:r>
              <a:rPr lang="en-US" dirty="0"/>
              <a:t>Familiar Size: Calculate clutter score of objects in the scene  </a:t>
            </a:r>
          </a:p>
          <a:p>
            <a:endParaRPr lang="en-US" dirty="0"/>
          </a:p>
          <a:p>
            <a:r>
              <a:rPr lang="en-US" dirty="0"/>
              <a:t>Linear Perspective: Extend object edges to determine vanishing point </a:t>
            </a:r>
            <a:r>
              <a:rPr lang="en-US" dirty="0">
                <a:sym typeface="Wingdings" pitchFamily="2" charset="2"/>
              </a:rPr>
              <a:t> Quantify degree of convergence </a:t>
            </a:r>
            <a:endParaRPr lang="en-US" dirty="0"/>
          </a:p>
        </p:txBody>
      </p:sp>
      <p:pic>
        <p:nvPicPr>
          <p:cNvPr id="14" name="Picture 13" descr="A dining room table&#10;&#10;Description automatically generated">
            <a:extLst>
              <a:ext uri="{FF2B5EF4-FFF2-40B4-BE49-F238E27FC236}">
                <a16:creationId xmlns:a16="http://schemas.microsoft.com/office/drawing/2014/main" id="{74FC3C40-B15B-D149-82D3-A3C019904B44}"/>
              </a:ext>
            </a:extLst>
          </p:cNvPr>
          <p:cNvPicPr>
            <a:picLocks noChangeAspect="1"/>
          </p:cNvPicPr>
          <p:nvPr/>
        </p:nvPicPr>
        <p:blipFill>
          <a:blip r:embed="rId4"/>
          <a:stretch>
            <a:fillRect/>
          </a:stretch>
        </p:blipFill>
        <p:spPr>
          <a:xfrm>
            <a:off x="4405747" y="4032078"/>
            <a:ext cx="3560617" cy="2585106"/>
          </a:xfrm>
          <a:prstGeom prst="rect">
            <a:avLst/>
          </a:prstGeom>
        </p:spPr>
      </p:pic>
      <p:pic>
        <p:nvPicPr>
          <p:cNvPr id="25" name="Picture 24" descr="A bed in a room&#10;&#10;Description automatically generated">
            <a:extLst>
              <a:ext uri="{FF2B5EF4-FFF2-40B4-BE49-F238E27FC236}">
                <a16:creationId xmlns:a16="http://schemas.microsoft.com/office/drawing/2014/main" id="{B992A269-6611-2144-AD94-881A9F9CEBC4}"/>
              </a:ext>
            </a:extLst>
          </p:cNvPr>
          <p:cNvPicPr>
            <a:picLocks noChangeAspect="1"/>
          </p:cNvPicPr>
          <p:nvPr/>
        </p:nvPicPr>
        <p:blipFill>
          <a:blip r:embed="rId5"/>
          <a:stretch>
            <a:fillRect/>
          </a:stretch>
        </p:blipFill>
        <p:spPr>
          <a:xfrm>
            <a:off x="8367263" y="4032078"/>
            <a:ext cx="3560617" cy="2585106"/>
          </a:xfrm>
          <a:prstGeom prst="rect">
            <a:avLst/>
          </a:prstGeom>
        </p:spPr>
      </p:pic>
      <p:pic>
        <p:nvPicPr>
          <p:cNvPr id="27" name="Picture 26" descr="A screen shot of a living room&#10;&#10;Description automatically generated">
            <a:extLst>
              <a:ext uri="{FF2B5EF4-FFF2-40B4-BE49-F238E27FC236}">
                <a16:creationId xmlns:a16="http://schemas.microsoft.com/office/drawing/2014/main" id="{31F08A9A-8C5E-4540-A989-82FDCF97D6EA}"/>
              </a:ext>
            </a:extLst>
          </p:cNvPr>
          <p:cNvPicPr>
            <a:picLocks noChangeAspect="1"/>
          </p:cNvPicPr>
          <p:nvPr/>
        </p:nvPicPr>
        <p:blipFill>
          <a:blip r:embed="rId6"/>
          <a:stretch>
            <a:fillRect/>
          </a:stretch>
        </p:blipFill>
        <p:spPr>
          <a:xfrm>
            <a:off x="444230" y="4032078"/>
            <a:ext cx="3560618" cy="2585106"/>
          </a:xfrm>
          <a:prstGeom prst="rect">
            <a:avLst/>
          </a:prstGeom>
        </p:spPr>
      </p:pic>
      <p:pic>
        <p:nvPicPr>
          <p:cNvPr id="29" name="Picture 28" descr="A large room&#10;&#10;Description automatically generated">
            <a:extLst>
              <a:ext uri="{FF2B5EF4-FFF2-40B4-BE49-F238E27FC236}">
                <a16:creationId xmlns:a16="http://schemas.microsoft.com/office/drawing/2014/main" id="{4267889B-70E1-6844-8838-8FE13B57F96B}"/>
              </a:ext>
            </a:extLst>
          </p:cNvPr>
          <p:cNvPicPr>
            <a:picLocks noChangeAspect="1"/>
          </p:cNvPicPr>
          <p:nvPr/>
        </p:nvPicPr>
        <p:blipFill>
          <a:blip r:embed="rId7"/>
          <a:stretch>
            <a:fillRect/>
          </a:stretch>
        </p:blipFill>
        <p:spPr>
          <a:xfrm>
            <a:off x="8367263" y="4032078"/>
            <a:ext cx="3560617" cy="2585106"/>
          </a:xfrm>
          <a:prstGeom prst="rect">
            <a:avLst/>
          </a:prstGeom>
        </p:spPr>
      </p:pic>
      <p:pic>
        <p:nvPicPr>
          <p:cNvPr id="31" name="Picture 30" descr="A screen shot of a living room&#10;&#10;Description automatically generated">
            <a:extLst>
              <a:ext uri="{FF2B5EF4-FFF2-40B4-BE49-F238E27FC236}">
                <a16:creationId xmlns:a16="http://schemas.microsoft.com/office/drawing/2014/main" id="{5C4F270F-3567-D74F-BC6D-C2D44C4ADFF0}"/>
              </a:ext>
            </a:extLst>
          </p:cNvPr>
          <p:cNvPicPr>
            <a:picLocks noChangeAspect="1"/>
          </p:cNvPicPr>
          <p:nvPr/>
        </p:nvPicPr>
        <p:blipFill>
          <a:blip r:embed="rId8"/>
          <a:stretch>
            <a:fillRect/>
          </a:stretch>
        </p:blipFill>
        <p:spPr>
          <a:xfrm>
            <a:off x="444230" y="4032078"/>
            <a:ext cx="3560618" cy="2585106"/>
          </a:xfrm>
          <a:prstGeom prst="rect">
            <a:avLst/>
          </a:prstGeom>
        </p:spPr>
      </p:pic>
      <p:pic>
        <p:nvPicPr>
          <p:cNvPr id="33" name="Picture 32" descr="A picture containing indoor, table, chair, room&#10;&#10;Description automatically generated">
            <a:extLst>
              <a:ext uri="{FF2B5EF4-FFF2-40B4-BE49-F238E27FC236}">
                <a16:creationId xmlns:a16="http://schemas.microsoft.com/office/drawing/2014/main" id="{7C0B86FA-5EE0-0D4F-9489-71B2A8BF7060}"/>
              </a:ext>
            </a:extLst>
          </p:cNvPr>
          <p:cNvPicPr>
            <a:picLocks noChangeAspect="1"/>
          </p:cNvPicPr>
          <p:nvPr/>
        </p:nvPicPr>
        <p:blipFill>
          <a:blip r:embed="rId9"/>
          <a:stretch>
            <a:fillRect/>
          </a:stretch>
        </p:blipFill>
        <p:spPr>
          <a:xfrm>
            <a:off x="4405747" y="4032078"/>
            <a:ext cx="3560618" cy="2585106"/>
          </a:xfrm>
          <a:prstGeom prst="rect">
            <a:avLst/>
          </a:prstGeom>
        </p:spPr>
      </p:pic>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37" name="TextBox 36">
            <a:extLst>
              <a:ext uri="{FF2B5EF4-FFF2-40B4-BE49-F238E27FC236}">
                <a16:creationId xmlns:a16="http://schemas.microsoft.com/office/drawing/2014/main" id="{3D75E07F-280D-C742-8168-0FFD9C54C6C2}"/>
              </a:ext>
            </a:extLst>
          </p:cNvPr>
          <p:cNvSpPr txBox="1"/>
          <p:nvPr/>
        </p:nvSpPr>
        <p:spPr>
          <a:xfrm>
            <a:off x="378914" y="3575957"/>
            <a:ext cx="4666613" cy="646331"/>
          </a:xfrm>
          <a:prstGeom prst="rect">
            <a:avLst/>
          </a:prstGeom>
          <a:noFill/>
        </p:spPr>
        <p:txBody>
          <a:bodyPr wrap="square" rtlCol="0">
            <a:spAutoFit/>
          </a:bodyPr>
          <a:lstStyle/>
          <a:p>
            <a:r>
              <a:rPr lang="en-US" b="1" dirty="0"/>
              <a:t>Stimuli: </a:t>
            </a:r>
            <a:r>
              <a:rPr lang="en-US" dirty="0"/>
              <a:t>Scenes from the SUN database </a:t>
            </a:r>
          </a:p>
          <a:p>
            <a:endParaRPr lang="en-US" dirty="0"/>
          </a:p>
        </p:txBody>
      </p:sp>
    </p:spTree>
    <p:custDataLst>
      <p:tags r:id="rId1"/>
    </p:custDataLst>
    <p:extLst>
      <p:ext uri="{BB962C8B-B14F-4D97-AF65-F5344CB8AC3E}">
        <p14:creationId xmlns:p14="http://schemas.microsoft.com/office/powerpoint/2010/main" val="409390767"/>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2EFF8-28FC-3F44-801C-687DB2DBE48C}"/>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2253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3394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3" name="Rectangle 52">
            <a:extLst>
              <a:ext uri="{FF2B5EF4-FFF2-40B4-BE49-F238E27FC236}">
                <a16:creationId xmlns:a16="http://schemas.microsoft.com/office/drawing/2014/main" id="{78DCBE73-F51F-4D4F-A996-FAC68785389D}"/>
              </a:ext>
            </a:extLst>
          </p:cNvPr>
          <p:cNvSpPr/>
          <p:nvPr/>
        </p:nvSpPr>
        <p:spPr>
          <a:xfrm>
            <a:off x="6007451" y="3999225"/>
            <a:ext cx="5811136"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07878E4-018C-5044-AF40-D5D003E98582}"/>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44" name="Rectangle 43">
            <a:extLst>
              <a:ext uri="{FF2B5EF4-FFF2-40B4-BE49-F238E27FC236}">
                <a16:creationId xmlns:a16="http://schemas.microsoft.com/office/drawing/2014/main" id="{A6E7A33F-30E7-254B-897C-C59122ABA351}"/>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1" name="Rectangle 50">
            <a:extLst>
              <a:ext uri="{FF2B5EF4-FFF2-40B4-BE49-F238E27FC236}">
                <a16:creationId xmlns:a16="http://schemas.microsoft.com/office/drawing/2014/main" id="{29078F21-EADE-784A-AD45-84F1E5401927}"/>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17272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6" grpId="0" animBg="1"/>
      <p:bldP spid="37" grpId="0" animBg="1"/>
      <p:bldP spid="38" grpId="0" animBg="1"/>
      <p:bldP spid="39" grpId="0" animBg="1"/>
      <p:bldP spid="40" grpId="0" animBg="1"/>
      <p:bldP spid="41" grpId="0"/>
      <p:bldP spid="43" grpId="0"/>
      <p:bldP spid="45" grpId="0"/>
      <p:bldP spid="46" grpId="0"/>
      <p:bldP spid="47" grpId="0" animBg="1"/>
      <p:bldP spid="48" grpId="0" animBg="1"/>
      <p:bldP spid="49" grpId="0"/>
      <p:bldP spid="50" grpId="0"/>
      <p:bldP spid="52" grpId="0"/>
      <p:bldP spid="5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3" name="Rectangle 2">
            <a:extLst>
              <a:ext uri="{FF2B5EF4-FFF2-40B4-BE49-F238E27FC236}">
                <a16:creationId xmlns:a16="http://schemas.microsoft.com/office/drawing/2014/main" id="{8FA65BC3-DC3A-F940-98CB-446789ACBB92}"/>
              </a:ext>
            </a:extLst>
          </p:cNvPr>
          <p:cNvSpPr/>
          <p:nvPr/>
        </p:nvSpPr>
        <p:spPr>
          <a:xfrm>
            <a:off x="9157175" y="3999225"/>
            <a:ext cx="2661412"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BBAFEE6-8509-EB4D-9DEA-69098D40270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DBDD728B-0C22-1244-99B3-184D018441D9}"/>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
        <p:nvSpPr>
          <p:cNvPr id="51" name="Rectangle 50">
            <a:extLst>
              <a:ext uri="{FF2B5EF4-FFF2-40B4-BE49-F238E27FC236}">
                <a16:creationId xmlns:a16="http://schemas.microsoft.com/office/drawing/2014/main" id="{D893441C-1215-924B-9BEF-497EEBB73F87}"/>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3" name="Rectangle 52">
            <a:extLst>
              <a:ext uri="{FF2B5EF4-FFF2-40B4-BE49-F238E27FC236}">
                <a16:creationId xmlns:a16="http://schemas.microsoft.com/office/drawing/2014/main" id="{B38F9767-D49C-C44C-8477-5C7BABD78314}"/>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4" name="Rectangle 53">
            <a:extLst>
              <a:ext uri="{FF2B5EF4-FFF2-40B4-BE49-F238E27FC236}">
                <a16:creationId xmlns:a16="http://schemas.microsoft.com/office/drawing/2014/main" id="{294939EE-5CBF-144A-B056-12F60D3C3924}"/>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6832492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691765" y="1671172"/>
            <a:ext cx="1466511"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83068" y="5890630"/>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1369" y="4424437"/>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44" name="Rectangle 43">
            <a:extLst>
              <a:ext uri="{FF2B5EF4-FFF2-40B4-BE49-F238E27FC236}">
                <a16:creationId xmlns:a16="http://schemas.microsoft.com/office/drawing/2014/main" id="{BD0DDBE3-9855-8542-9F1B-ED24364E9F80}"/>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1" name="Rectangle 50">
            <a:extLst>
              <a:ext uri="{FF2B5EF4-FFF2-40B4-BE49-F238E27FC236}">
                <a16:creationId xmlns:a16="http://schemas.microsoft.com/office/drawing/2014/main" id="{2643E3E8-0731-6343-8E48-0D91C569054A}"/>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3" name="Rectangle 52">
            <a:extLst>
              <a:ext uri="{FF2B5EF4-FFF2-40B4-BE49-F238E27FC236}">
                <a16:creationId xmlns:a16="http://schemas.microsoft.com/office/drawing/2014/main" id="{E62876CE-D908-0941-9287-C59EA6242292}"/>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54" name="Title 1">
            <a:extLst>
              <a:ext uri="{FF2B5EF4-FFF2-40B4-BE49-F238E27FC236}">
                <a16:creationId xmlns:a16="http://schemas.microsoft.com/office/drawing/2014/main" id="{65B738BA-EF33-B343-85C4-F34EA94378B4}"/>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Tree>
    <p:extLst>
      <p:ext uri="{BB962C8B-B14F-4D97-AF65-F5344CB8AC3E}">
        <p14:creationId xmlns:p14="http://schemas.microsoft.com/office/powerpoint/2010/main" val="2184205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830730A-B005-154E-B365-ECD404A44B7C}"/>
              </a:ext>
            </a:extLst>
          </p:cNvPr>
          <p:cNvSpPr/>
          <p:nvPr/>
        </p:nvSpPr>
        <p:spPr>
          <a:xfrm>
            <a:off x="2923307"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242451" y="434492"/>
            <a:ext cx="10515600" cy="1144639"/>
          </a:xfrm>
        </p:spPr>
        <p:txBody>
          <a:bodyPr>
            <a:normAutofit/>
          </a:bodyPr>
          <a:lstStyle/>
          <a:p>
            <a:r>
              <a:rPr lang="en-US" dirty="0"/>
              <a:t>Duration manipulation on depth judgements</a:t>
            </a:r>
          </a:p>
        </p:txBody>
      </p:sp>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Sensitivity to depth across duration</a:t>
            </a:r>
          </a:p>
        </p:txBody>
      </p:sp>
      <p:sp>
        <p:nvSpPr>
          <p:cNvPr id="5" name="Rectangle 4">
            <a:extLst>
              <a:ext uri="{FF2B5EF4-FFF2-40B4-BE49-F238E27FC236}">
                <a16:creationId xmlns:a16="http://schemas.microsoft.com/office/drawing/2014/main" id="{43E77413-C4A2-ED49-9DE2-E61BE36D8054}"/>
              </a:ext>
            </a:extLst>
          </p:cNvPr>
          <p:cNvSpPr/>
          <p:nvPr/>
        </p:nvSpPr>
        <p:spPr>
          <a:xfrm>
            <a:off x="207819"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7" name="Picture 6" descr="A picture containing indoor, chair, table, library&#10;&#10;Description automatically generated">
            <a:extLst>
              <a:ext uri="{FF2B5EF4-FFF2-40B4-BE49-F238E27FC236}">
                <a16:creationId xmlns:a16="http://schemas.microsoft.com/office/drawing/2014/main" id="{EA478733-FC78-204C-9A6C-34239EADA7B1}"/>
              </a:ext>
            </a:extLst>
          </p:cNvPr>
          <p:cNvPicPr>
            <a:picLocks noChangeAspect="1"/>
          </p:cNvPicPr>
          <p:nvPr/>
        </p:nvPicPr>
        <p:blipFill>
          <a:blip r:embed="rId4"/>
          <a:stretch>
            <a:fillRect/>
          </a:stretch>
        </p:blipFill>
        <p:spPr>
          <a:xfrm>
            <a:off x="3098534" y="1898075"/>
            <a:ext cx="2244442" cy="1640609"/>
          </a:xfrm>
          <a:prstGeom prst="rect">
            <a:avLst/>
          </a:prstGeom>
        </p:spPr>
      </p:pic>
      <p:sp>
        <p:nvSpPr>
          <p:cNvPr id="10" name="TextBox 9">
            <a:extLst>
              <a:ext uri="{FF2B5EF4-FFF2-40B4-BE49-F238E27FC236}">
                <a16:creationId xmlns:a16="http://schemas.microsoft.com/office/drawing/2014/main" id="{19ED0DA6-73E2-2E4B-8E52-D4B0541409B7}"/>
              </a:ext>
            </a:extLst>
          </p:cNvPr>
          <p:cNvSpPr txBox="1"/>
          <p:nvPr/>
        </p:nvSpPr>
        <p:spPr>
          <a:xfrm>
            <a:off x="1094509" y="3857628"/>
            <a:ext cx="1039091" cy="369332"/>
          </a:xfrm>
          <a:prstGeom prst="rect">
            <a:avLst/>
          </a:prstGeom>
          <a:noFill/>
        </p:spPr>
        <p:txBody>
          <a:bodyPr wrap="square" rtlCol="0">
            <a:spAutoFit/>
          </a:bodyPr>
          <a:lstStyle/>
          <a:p>
            <a:r>
              <a:rPr lang="en-US" dirty="0"/>
              <a:t>500 ms</a:t>
            </a:r>
          </a:p>
        </p:txBody>
      </p:sp>
      <p:sp>
        <p:nvSpPr>
          <p:cNvPr id="26" name="TextBox 25">
            <a:extLst>
              <a:ext uri="{FF2B5EF4-FFF2-40B4-BE49-F238E27FC236}">
                <a16:creationId xmlns:a16="http://schemas.microsoft.com/office/drawing/2014/main" id="{774188B0-3C71-C143-A2AC-70513A948ADC}"/>
              </a:ext>
            </a:extLst>
          </p:cNvPr>
          <p:cNvSpPr txBox="1"/>
          <p:nvPr/>
        </p:nvSpPr>
        <p:spPr>
          <a:xfrm>
            <a:off x="3098534" y="3857628"/>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28" name="TextBox 27">
            <a:extLst>
              <a:ext uri="{FF2B5EF4-FFF2-40B4-BE49-F238E27FC236}">
                <a16:creationId xmlns:a16="http://schemas.microsoft.com/office/drawing/2014/main" id="{9A33693A-D5CF-E343-9594-234B52386C52}"/>
              </a:ext>
            </a:extLst>
          </p:cNvPr>
          <p:cNvSpPr txBox="1"/>
          <p:nvPr/>
        </p:nvSpPr>
        <p:spPr>
          <a:xfrm>
            <a:off x="6258791" y="3857628"/>
            <a:ext cx="1039091" cy="369332"/>
          </a:xfrm>
          <a:prstGeom prst="rect">
            <a:avLst/>
          </a:prstGeom>
          <a:noFill/>
        </p:spPr>
        <p:txBody>
          <a:bodyPr wrap="square" rtlCol="0">
            <a:spAutoFit/>
          </a:bodyPr>
          <a:lstStyle/>
          <a:p>
            <a:r>
              <a:rPr lang="en-US" dirty="0"/>
              <a:t>500 ms</a:t>
            </a:r>
          </a:p>
        </p:txBody>
      </p:sp>
      <p:sp>
        <p:nvSpPr>
          <p:cNvPr id="37" name="Rectangle 36">
            <a:extLst>
              <a:ext uri="{FF2B5EF4-FFF2-40B4-BE49-F238E27FC236}">
                <a16:creationId xmlns:a16="http://schemas.microsoft.com/office/drawing/2014/main" id="{979DC9F3-9AD7-4E41-8EE5-6E1430878454}"/>
              </a:ext>
            </a:extLst>
          </p:cNvPr>
          <p:cNvSpPr/>
          <p:nvPr/>
        </p:nvSpPr>
        <p:spPr>
          <a:xfrm>
            <a:off x="5635330" y="1689679"/>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sp>
        <p:nvSpPr>
          <p:cNvPr id="38" name="Rectangle 37">
            <a:extLst>
              <a:ext uri="{FF2B5EF4-FFF2-40B4-BE49-F238E27FC236}">
                <a16:creationId xmlns:a16="http://schemas.microsoft.com/office/drawing/2014/main" id="{630411D4-0917-D647-87F9-944414DEA9B5}"/>
              </a:ext>
            </a:extLst>
          </p:cNvPr>
          <p:cNvSpPr/>
          <p:nvPr/>
        </p:nvSpPr>
        <p:spPr>
          <a:xfrm>
            <a:off x="8485897" y="1670123"/>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ED2F94-E00E-5B48-BDCA-8A1BC8D3C911}"/>
              </a:ext>
            </a:extLst>
          </p:cNvPr>
          <p:cNvPicPr>
            <a:picLocks noChangeAspect="1"/>
          </p:cNvPicPr>
          <p:nvPr/>
        </p:nvPicPr>
        <p:blipFill rotWithShape="1">
          <a:blip r:embed="rId5"/>
          <a:srcRect/>
          <a:stretch/>
        </p:blipFill>
        <p:spPr>
          <a:xfrm>
            <a:off x="8572499" y="2012930"/>
            <a:ext cx="2428747" cy="1525753"/>
          </a:xfrm>
          <a:prstGeom prst="rect">
            <a:avLst/>
          </a:prstGeom>
        </p:spPr>
      </p:pic>
      <p:sp>
        <p:nvSpPr>
          <p:cNvPr id="39" name="TextBox 38">
            <a:extLst>
              <a:ext uri="{FF2B5EF4-FFF2-40B4-BE49-F238E27FC236}">
                <a16:creationId xmlns:a16="http://schemas.microsoft.com/office/drawing/2014/main" id="{7F2970AE-7BC0-F54D-97BB-ABBCC3384E1F}"/>
              </a:ext>
            </a:extLst>
          </p:cNvPr>
          <p:cNvSpPr txBox="1"/>
          <p:nvPr/>
        </p:nvSpPr>
        <p:spPr>
          <a:xfrm>
            <a:off x="8572499" y="3836986"/>
            <a:ext cx="2428747" cy="646331"/>
          </a:xfrm>
          <a:prstGeom prst="rect">
            <a:avLst/>
          </a:prstGeom>
          <a:noFill/>
        </p:spPr>
        <p:txBody>
          <a:bodyPr wrap="square" rtlCol="0">
            <a:spAutoFit/>
          </a:bodyPr>
          <a:lstStyle/>
          <a:p>
            <a:r>
              <a:rPr lang="en-US" dirty="0"/>
              <a:t>Judgement of target depth</a:t>
            </a:r>
          </a:p>
        </p:txBody>
      </p:sp>
      <p:sp>
        <p:nvSpPr>
          <p:cNvPr id="16" name="TextBox 15">
            <a:extLst>
              <a:ext uri="{FF2B5EF4-FFF2-40B4-BE49-F238E27FC236}">
                <a16:creationId xmlns:a16="http://schemas.microsoft.com/office/drawing/2014/main" id="{A5CCF3B9-D79F-434C-8238-DC2D45DAD6E0}"/>
              </a:ext>
            </a:extLst>
          </p:cNvPr>
          <p:cNvSpPr txBox="1"/>
          <p:nvPr/>
        </p:nvSpPr>
        <p:spPr>
          <a:xfrm>
            <a:off x="213878" y="4822903"/>
            <a:ext cx="7998395"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pic>
        <p:nvPicPr>
          <p:cNvPr id="4" name="Picture 3" descr="A picture containing fabric&#10;&#10;Description automatically generated">
            <a:extLst>
              <a:ext uri="{FF2B5EF4-FFF2-40B4-BE49-F238E27FC236}">
                <a16:creationId xmlns:a16="http://schemas.microsoft.com/office/drawing/2014/main" id="{472590AB-6DB2-E349-8C2D-B39960385702}"/>
              </a:ext>
            </a:extLst>
          </p:cNvPr>
          <p:cNvPicPr>
            <a:picLocks noChangeAspect="1"/>
          </p:cNvPicPr>
          <p:nvPr/>
        </p:nvPicPr>
        <p:blipFill>
          <a:blip r:embed="rId6"/>
          <a:stretch>
            <a:fillRect/>
          </a:stretch>
        </p:blipFill>
        <p:spPr>
          <a:xfrm flipH="1">
            <a:off x="5742643" y="1931971"/>
            <a:ext cx="2362317" cy="1743856"/>
          </a:xfrm>
          <a:prstGeom prst="rect">
            <a:avLst/>
          </a:prstGeom>
        </p:spPr>
      </p:pic>
    </p:spTree>
    <p:custDataLst>
      <p:tags r:id="rId1"/>
    </p:custDataLst>
    <p:extLst>
      <p:ext uri="{BB962C8B-B14F-4D97-AF65-F5344CB8AC3E}">
        <p14:creationId xmlns:p14="http://schemas.microsoft.com/office/powerpoint/2010/main" val="2866533841"/>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10" grpId="0"/>
      <p:bldP spid="26" grpId="0"/>
      <p:bldP spid="28" grpId="0"/>
      <p:bldP spid="37" grpId="0" animBg="1"/>
      <p:bldP spid="38" grpId="0" animBg="1"/>
      <p:bldP spid="39" grpId="0"/>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22-5DA2-9D40-B4CA-60D86FDDED7F}"/>
              </a:ext>
            </a:extLst>
          </p:cNvPr>
          <p:cNvSpPr>
            <a:spLocks noGrp="1"/>
          </p:cNvSpPr>
          <p:nvPr>
            <p:ph type="title"/>
          </p:nvPr>
        </p:nvSpPr>
        <p:spPr/>
        <p:txBody>
          <a:bodyPr/>
          <a:lstStyle/>
          <a:p>
            <a:endParaRPr lang="en-US"/>
          </a:p>
        </p:txBody>
      </p:sp>
      <p:pic>
        <p:nvPicPr>
          <p:cNvPr id="20" name="Content Placeholder 19" descr="A black couch in a room&#10;&#10;Description automatically generated with medium confidence">
            <a:extLst>
              <a:ext uri="{FF2B5EF4-FFF2-40B4-BE49-F238E27FC236}">
                <a16:creationId xmlns:a16="http://schemas.microsoft.com/office/drawing/2014/main" id="{CB5E88D1-148E-CA46-81F7-36B2B11B433A}"/>
              </a:ext>
            </a:extLst>
          </p:cNvPr>
          <p:cNvPicPr>
            <a:picLocks noGrp="1" noChangeAspect="1"/>
          </p:cNvPicPr>
          <p:nvPr>
            <p:ph idx="1"/>
          </p:nvPr>
        </p:nvPicPr>
        <p:blipFill>
          <a:blip r:embed="rId3"/>
          <a:stretch>
            <a:fillRect/>
          </a:stretch>
        </p:blipFill>
        <p:spPr>
          <a:xfrm>
            <a:off x="6335712" y="2192104"/>
            <a:ext cx="4635500" cy="3365500"/>
          </a:xfrm>
        </p:spPr>
      </p:pic>
      <p:pic>
        <p:nvPicPr>
          <p:cNvPr id="10" name="Picture 9" descr="A picture containing indoor, red, floor, wall&#10;&#10;Description automatically generated">
            <a:extLst>
              <a:ext uri="{FF2B5EF4-FFF2-40B4-BE49-F238E27FC236}">
                <a16:creationId xmlns:a16="http://schemas.microsoft.com/office/drawing/2014/main" id="{4DEC0160-F921-A24F-9183-E88E713F1C94}"/>
              </a:ext>
            </a:extLst>
          </p:cNvPr>
          <p:cNvPicPr>
            <a:picLocks noChangeAspect="1"/>
          </p:cNvPicPr>
          <p:nvPr/>
        </p:nvPicPr>
        <p:blipFill>
          <a:blip r:embed="rId4"/>
          <a:stretch>
            <a:fillRect/>
          </a:stretch>
        </p:blipFill>
        <p:spPr>
          <a:xfrm>
            <a:off x="240571" y="3492500"/>
            <a:ext cx="4635500" cy="3365500"/>
          </a:xfrm>
          <a:prstGeom prst="rect">
            <a:avLst/>
          </a:prstGeom>
        </p:spPr>
      </p:pic>
      <p:pic>
        <p:nvPicPr>
          <p:cNvPr id="14" name="Picture 13" descr="A picture containing floor, wall, indoor, room&#10;&#10;Description automatically generated">
            <a:extLst>
              <a:ext uri="{FF2B5EF4-FFF2-40B4-BE49-F238E27FC236}">
                <a16:creationId xmlns:a16="http://schemas.microsoft.com/office/drawing/2014/main" id="{7F436BB8-8907-404D-B3C1-C35A69117CC9}"/>
              </a:ext>
            </a:extLst>
          </p:cNvPr>
          <p:cNvPicPr>
            <a:picLocks noChangeAspect="1"/>
          </p:cNvPicPr>
          <p:nvPr/>
        </p:nvPicPr>
        <p:blipFill>
          <a:blip r:embed="rId5"/>
          <a:stretch>
            <a:fillRect/>
          </a:stretch>
        </p:blipFill>
        <p:spPr>
          <a:xfrm>
            <a:off x="240571" y="202263"/>
            <a:ext cx="4635500" cy="3365500"/>
          </a:xfrm>
          <a:prstGeom prst="rect">
            <a:avLst/>
          </a:prstGeom>
        </p:spPr>
      </p:pic>
    </p:spTree>
    <p:extLst>
      <p:ext uri="{BB962C8B-B14F-4D97-AF65-F5344CB8AC3E}">
        <p14:creationId xmlns:p14="http://schemas.microsoft.com/office/powerpoint/2010/main" val="23374728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417D-7480-C847-AB34-85FE1FDE0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5B6EF3-B414-2E4F-A36F-9E8EB0E77188}"/>
              </a:ext>
            </a:extLst>
          </p:cNvPr>
          <p:cNvSpPr>
            <a:spLocks noGrp="1"/>
          </p:cNvSpPr>
          <p:nvPr>
            <p:ph idx="1"/>
          </p:nvPr>
        </p:nvSpPr>
        <p:spPr/>
        <p:txBody>
          <a:bodyPr/>
          <a:lstStyle/>
          <a:p>
            <a:endParaRPr lang="en-US"/>
          </a:p>
        </p:txBody>
      </p:sp>
      <p:pic>
        <p:nvPicPr>
          <p:cNvPr id="4" name="Content Placeholder 5" descr="A picture containing indoor, floor, wall, window&#10;&#10;Description automatically generated">
            <a:extLst>
              <a:ext uri="{FF2B5EF4-FFF2-40B4-BE49-F238E27FC236}">
                <a16:creationId xmlns:a16="http://schemas.microsoft.com/office/drawing/2014/main" id="{C1B023B9-C364-254D-8E0B-7D0347CBA37B}"/>
              </a:ext>
            </a:extLst>
          </p:cNvPr>
          <p:cNvPicPr>
            <a:picLocks noChangeAspect="1"/>
          </p:cNvPicPr>
          <p:nvPr/>
        </p:nvPicPr>
        <p:blipFill>
          <a:blip r:embed="rId2"/>
          <a:stretch>
            <a:fillRect/>
          </a:stretch>
        </p:blipFill>
        <p:spPr>
          <a:xfrm>
            <a:off x="6511587" y="3285307"/>
            <a:ext cx="4635500" cy="3365500"/>
          </a:xfrm>
          <a:prstGeom prst="rect">
            <a:avLst/>
          </a:prstGeom>
        </p:spPr>
      </p:pic>
      <p:pic>
        <p:nvPicPr>
          <p:cNvPr id="6" name="Picture 5" descr="A picture containing text, floor, indoor, chair&#10;&#10;Description automatically generated">
            <a:extLst>
              <a:ext uri="{FF2B5EF4-FFF2-40B4-BE49-F238E27FC236}">
                <a16:creationId xmlns:a16="http://schemas.microsoft.com/office/drawing/2014/main" id="{9075753F-DE7A-3049-90A8-43D36FFA3AC8}"/>
              </a:ext>
            </a:extLst>
          </p:cNvPr>
          <p:cNvPicPr>
            <a:picLocks noChangeAspect="1"/>
          </p:cNvPicPr>
          <p:nvPr/>
        </p:nvPicPr>
        <p:blipFill>
          <a:blip r:embed="rId3"/>
          <a:stretch>
            <a:fillRect/>
          </a:stretch>
        </p:blipFill>
        <p:spPr>
          <a:xfrm>
            <a:off x="138607" y="3202430"/>
            <a:ext cx="4635500" cy="3365500"/>
          </a:xfrm>
          <a:prstGeom prst="rect">
            <a:avLst/>
          </a:prstGeom>
        </p:spPr>
      </p:pic>
    </p:spTree>
    <p:extLst>
      <p:ext uri="{BB962C8B-B14F-4D97-AF65-F5344CB8AC3E}">
        <p14:creationId xmlns:p14="http://schemas.microsoft.com/office/powerpoint/2010/main" val="3613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E7AA-35C9-1740-A43F-D304D77D29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6085CB-E745-2B4E-9DA9-06685530262D}"/>
              </a:ext>
            </a:extLst>
          </p:cNvPr>
          <p:cNvSpPr>
            <a:spLocks noGrp="1"/>
          </p:cNvSpPr>
          <p:nvPr>
            <p:ph idx="1"/>
          </p:nvPr>
        </p:nvSpPr>
        <p:spPr/>
        <p:txBody>
          <a:bodyPr/>
          <a:lstStyle/>
          <a:p>
            <a:endParaRPr lang="en-US"/>
          </a:p>
        </p:txBody>
      </p:sp>
      <p:pic>
        <p:nvPicPr>
          <p:cNvPr id="4" name="Picture 3" descr="A picture containing wall, indoor, floor, room&#10;&#10;Description automatically generated">
            <a:extLst>
              <a:ext uri="{FF2B5EF4-FFF2-40B4-BE49-F238E27FC236}">
                <a16:creationId xmlns:a16="http://schemas.microsoft.com/office/drawing/2014/main" id="{EDA833FF-FC63-A341-9EFE-60A8813AEDA7}"/>
              </a:ext>
            </a:extLst>
          </p:cNvPr>
          <p:cNvPicPr>
            <a:picLocks noChangeAspect="1"/>
          </p:cNvPicPr>
          <p:nvPr/>
        </p:nvPicPr>
        <p:blipFill>
          <a:blip r:embed="rId2"/>
          <a:stretch>
            <a:fillRect/>
          </a:stretch>
        </p:blipFill>
        <p:spPr>
          <a:xfrm>
            <a:off x="3778250" y="1746250"/>
            <a:ext cx="4635500" cy="3365500"/>
          </a:xfrm>
          <a:prstGeom prst="rect">
            <a:avLst/>
          </a:prstGeom>
        </p:spPr>
      </p:pic>
      <p:pic>
        <p:nvPicPr>
          <p:cNvPr id="5" name="Picture 4" descr="A picture containing text, floor, indoor, blue&#10;&#10;Description automatically generated">
            <a:extLst>
              <a:ext uri="{FF2B5EF4-FFF2-40B4-BE49-F238E27FC236}">
                <a16:creationId xmlns:a16="http://schemas.microsoft.com/office/drawing/2014/main" id="{22D9857E-5182-8B42-9C59-22E6FB5F1785}"/>
              </a:ext>
            </a:extLst>
          </p:cNvPr>
          <p:cNvPicPr>
            <a:picLocks noChangeAspect="1"/>
          </p:cNvPicPr>
          <p:nvPr/>
        </p:nvPicPr>
        <p:blipFill>
          <a:blip r:embed="rId3"/>
          <a:stretch>
            <a:fillRect/>
          </a:stretch>
        </p:blipFill>
        <p:spPr>
          <a:xfrm>
            <a:off x="6304873" y="538255"/>
            <a:ext cx="4635500" cy="3365500"/>
          </a:xfrm>
          <a:prstGeom prst="rect">
            <a:avLst/>
          </a:prstGeom>
        </p:spPr>
      </p:pic>
    </p:spTree>
    <p:extLst>
      <p:ext uri="{BB962C8B-B14F-4D97-AF65-F5344CB8AC3E}">
        <p14:creationId xmlns:p14="http://schemas.microsoft.com/office/powerpoint/2010/main" val="19229523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3"/>
          <a:stretch>
            <a:fillRect/>
          </a:stretch>
        </p:blipFill>
        <p:spPr>
          <a:xfrm>
            <a:off x="2349133"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1EF1130A-D521-B049-83A3-8278CD39B626}"/>
              </a:ext>
            </a:extLst>
          </p:cNvPr>
          <p:cNvPicPr>
            <a:picLocks noChangeAspect="1"/>
          </p:cNvPicPr>
          <p:nvPr/>
        </p:nvPicPr>
        <p:blipFill>
          <a:blip r:embed="rId4"/>
          <a:stretch>
            <a:fillRect/>
          </a:stretch>
        </p:blipFill>
        <p:spPr>
          <a:xfrm>
            <a:off x="2349134" y="1234416"/>
            <a:ext cx="7493734" cy="5441983"/>
          </a:xfrm>
          <a:prstGeom prst="rect">
            <a:avLst/>
          </a:prstGeom>
        </p:spPr>
      </p:pic>
      <p:pic>
        <p:nvPicPr>
          <p:cNvPr id="5" name="Picture 4" descr="A picture containing indoor, green, tiled&#10;&#10;Description automatically generated">
            <a:extLst>
              <a:ext uri="{FF2B5EF4-FFF2-40B4-BE49-F238E27FC236}">
                <a16:creationId xmlns:a16="http://schemas.microsoft.com/office/drawing/2014/main" id="{B2C37D01-419F-2243-A013-8ECCEC565001}"/>
              </a:ext>
            </a:extLst>
          </p:cNvPr>
          <p:cNvPicPr>
            <a:picLocks noChangeAspect="1"/>
          </p:cNvPicPr>
          <p:nvPr/>
        </p:nvPicPr>
        <p:blipFill>
          <a:blip r:embed="rId5"/>
          <a:stretch>
            <a:fillRect/>
          </a:stretch>
        </p:blipFill>
        <p:spPr>
          <a:xfrm>
            <a:off x="2349132" y="1233089"/>
            <a:ext cx="7493734" cy="5439569"/>
          </a:xfrm>
          <a:prstGeom prst="rect">
            <a:avLst/>
          </a:prstGeom>
        </p:spPr>
      </p:pic>
      <p:pic>
        <p:nvPicPr>
          <p:cNvPr id="6" name="Content Placeholder 4" descr="A picture containing indoor, green, tiled&#10;&#10;Description automatically generated">
            <a:extLst>
              <a:ext uri="{FF2B5EF4-FFF2-40B4-BE49-F238E27FC236}">
                <a16:creationId xmlns:a16="http://schemas.microsoft.com/office/drawing/2014/main" id="{4497695E-59DD-0A47-9F6B-A37E58F7AEA2}"/>
              </a:ext>
            </a:extLst>
          </p:cNvPr>
          <p:cNvPicPr>
            <a:picLocks noGrp="1" noChangeAspect="1"/>
          </p:cNvPicPr>
          <p:nvPr>
            <p:ph idx="1"/>
          </p:nvPr>
        </p:nvPicPr>
        <p:blipFill>
          <a:blip r:embed="rId6"/>
          <a:stretch>
            <a:fillRect/>
          </a:stretch>
        </p:blipFill>
        <p:spPr>
          <a:xfrm>
            <a:off x="2333890" y="1229347"/>
            <a:ext cx="7493734" cy="5441983"/>
          </a:xfrm>
        </p:spPr>
      </p:pic>
    </p:spTree>
    <p:extLst>
      <p:ext uri="{BB962C8B-B14F-4D97-AF65-F5344CB8AC3E}">
        <p14:creationId xmlns:p14="http://schemas.microsoft.com/office/powerpoint/2010/main" val="1920287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5" name="Content Placeholder 4">
            <a:extLst>
              <a:ext uri="{FF2B5EF4-FFF2-40B4-BE49-F238E27FC236}">
                <a16:creationId xmlns:a16="http://schemas.microsoft.com/office/drawing/2014/main" id="{5E00140C-6721-5E41-8DA9-BEA4B413BD71}"/>
              </a:ext>
            </a:extLst>
          </p:cNvPr>
          <p:cNvPicPr>
            <a:picLocks noGrp="1" noChangeAspect="1"/>
          </p:cNvPicPr>
          <p:nvPr>
            <p:ph idx="1"/>
          </p:nvPr>
        </p:nvPicPr>
        <p:blipFill>
          <a:blip r:embed="rId3"/>
          <a:stretch>
            <a:fillRect/>
          </a:stretch>
        </p:blipFill>
        <p:spPr>
          <a:xfrm>
            <a:off x="5713414" y="642144"/>
            <a:ext cx="5573711" cy="5573711"/>
          </a:xfrm>
        </p:spPr>
      </p:pic>
    </p:spTree>
    <p:extLst>
      <p:ext uri="{BB962C8B-B14F-4D97-AF65-F5344CB8AC3E}">
        <p14:creationId xmlns:p14="http://schemas.microsoft.com/office/powerpoint/2010/main" val="12932453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2"/>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2"/>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2"/>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2"/>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3"/>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4"/>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06442"/>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D0EC083-ADD8-624E-B988-746242CE9924}"/>
              </a:ext>
            </a:extLst>
          </p:cNvPr>
          <p:cNvGrpSpPr/>
          <p:nvPr/>
        </p:nvGrpSpPr>
        <p:grpSpPr>
          <a:xfrm>
            <a:off x="209060" y="1906821"/>
            <a:ext cx="6932248" cy="3306609"/>
            <a:chOff x="209060" y="1906821"/>
            <a:chExt cx="6932248" cy="3306609"/>
          </a:xfrm>
        </p:grpSpPr>
        <p:grpSp>
          <p:nvGrpSpPr>
            <p:cNvPr id="14" name="Group 13">
              <a:extLst>
                <a:ext uri="{FF2B5EF4-FFF2-40B4-BE49-F238E27FC236}">
                  <a16:creationId xmlns:a16="http://schemas.microsoft.com/office/drawing/2014/main" id="{773B20B3-D66B-5D40-B365-5E5A316EF5A1}"/>
                </a:ext>
              </a:extLst>
            </p:cNvPr>
            <p:cNvGrpSpPr/>
            <p:nvPr/>
          </p:nvGrpSpPr>
          <p:grpSpPr>
            <a:xfrm>
              <a:off x="209060" y="1986741"/>
              <a:ext cx="3466124" cy="3226689"/>
              <a:chOff x="370466" y="2451800"/>
              <a:chExt cx="3247428" cy="3240651"/>
            </a:xfrm>
          </p:grpSpPr>
          <p:grpSp>
            <p:nvGrpSpPr>
              <p:cNvPr id="17" name="Group 16">
                <a:extLst>
                  <a:ext uri="{FF2B5EF4-FFF2-40B4-BE49-F238E27FC236}">
                    <a16:creationId xmlns:a16="http://schemas.microsoft.com/office/drawing/2014/main" id="{548A378A-782E-7748-8F00-F403824F58DE}"/>
                  </a:ext>
                </a:extLst>
              </p:cNvPr>
              <p:cNvGrpSpPr/>
              <p:nvPr/>
            </p:nvGrpSpPr>
            <p:grpSpPr>
              <a:xfrm>
                <a:off x="370466" y="2794000"/>
                <a:ext cx="3247428" cy="2898451"/>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3"/>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 of participant slopes  </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4"/>
                <a:stretch>
                  <a:fillRect l="-6667"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5"/>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2"/>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2"/>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3"/>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2"/>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3"/>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4"/>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2"/>
          <a:stretch>
            <a:fillRect/>
          </a:stretch>
        </p:blipFill>
        <p:spPr>
          <a:xfrm>
            <a:off x="2728110" y="710878"/>
            <a:ext cx="6735779" cy="6076169"/>
          </a:xfrm>
          <a:prstGeom prst="rect">
            <a:avLst/>
          </a:prstGeom>
        </p:spPr>
      </p:pic>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spTree>
    <p:extLst>
      <p:ext uri="{BB962C8B-B14F-4D97-AF65-F5344CB8AC3E}">
        <p14:creationId xmlns:p14="http://schemas.microsoft.com/office/powerpoint/2010/main" val="2714166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spTree>
    <p:extLst>
      <p:ext uri="{BB962C8B-B14F-4D97-AF65-F5344CB8AC3E}">
        <p14:creationId xmlns:p14="http://schemas.microsoft.com/office/powerpoint/2010/main" val="609220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10" name="TextBox 9">
            <a:extLst>
              <a:ext uri="{FF2B5EF4-FFF2-40B4-BE49-F238E27FC236}">
                <a16:creationId xmlns:a16="http://schemas.microsoft.com/office/drawing/2014/main" id="{FB05B9AE-2D17-7F41-9092-C806F9E3ABAD}"/>
              </a:ext>
            </a:extLst>
          </p:cNvPr>
          <p:cNvSpPr txBox="1"/>
          <p:nvPr/>
        </p:nvSpPr>
        <p:spPr>
          <a:xfrm>
            <a:off x="1090017" y="1173952"/>
            <a:ext cx="3500121"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50518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90928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pic>
        <p:nvPicPr>
          <p:cNvPr id="11" name="Picture 10">
            <a:extLst>
              <a:ext uri="{FF2B5EF4-FFF2-40B4-BE49-F238E27FC236}">
                <a16:creationId xmlns:a16="http://schemas.microsoft.com/office/drawing/2014/main" id="{4288AA25-1262-9E47-A5FA-CDD3D0E263DE}"/>
              </a:ext>
            </a:extLst>
          </p:cNvPr>
          <p:cNvPicPr>
            <a:picLocks noChangeAspect="1"/>
          </p:cNvPicPr>
          <p:nvPr/>
        </p:nvPicPr>
        <p:blipFill>
          <a:blip r:embed="rId2"/>
          <a:stretch>
            <a:fillRect/>
          </a:stretch>
        </p:blipFill>
        <p:spPr>
          <a:xfrm>
            <a:off x="776487" y="2296688"/>
            <a:ext cx="3891150" cy="3891150"/>
          </a:xfrm>
          <a:prstGeom prst="rect">
            <a:avLst/>
          </a:prstGeom>
          <a:ln w="38100">
            <a:solidFill>
              <a:srgbClr val="00FF00"/>
            </a:solidFill>
          </a:ln>
        </p:spPr>
      </p:pic>
      <p:grpSp>
        <p:nvGrpSpPr>
          <p:cNvPr id="2" name="Group 1">
            <a:extLst>
              <a:ext uri="{FF2B5EF4-FFF2-40B4-BE49-F238E27FC236}">
                <a16:creationId xmlns:a16="http://schemas.microsoft.com/office/drawing/2014/main" id="{83D113B3-67B8-FC46-B335-3E4CACAD45BA}"/>
              </a:ext>
            </a:extLst>
          </p:cNvPr>
          <p:cNvGrpSpPr/>
          <p:nvPr/>
        </p:nvGrpSpPr>
        <p:grpSpPr>
          <a:xfrm>
            <a:off x="5051834" y="805758"/>
            <a:ext cx="7036257" cy="5979814"/>
            <a:chOff x="2577871"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4422371"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6652706"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4552D5-ED40-CC4B-9202-231B773A222C}"/>
                </a:ext>
              </a:extLst>
            </p:cNvPr>
            <p:cNvSpPr/>
            <p:nvPr/>
          </p:nvSpPr>
          <p:spPr>
            <a:xfrm>
              <a:off x="7036901" y="3535883"/>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F8630A2-FCA7-1244-ABBF-56AE20708433}"/>
              </a:ext>
            </a:extLst>
          </p:cNvPr>
          <p:cNvSpPr txBox="1"/>
          <p:nvPr/>
        </p:nvSpPr>
        <p:spPr>
          <a:xfrm>
            <a:off x="1090017" y="1173952"/>
            <a:ext cx="3500121"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spTree>
    <p:extLst>
      <p:ext uri="{BB962C8B-B14F-4D97-AF65-F5344CB8AC3E}">
        <p14:creationId xmlns:p14="http://schemas.microsoft.com/office/powerpoint/2010/main" val="34841973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spTree>
    <p:extLst>
      <p:ext uri="{BB962C8B-B14F-4D97-AF65-F5344CB8AC3E}">
        <p14:creationId xmlns:p14="http://schemas.microsoft.com/office/powerpoint/2010/main" val="4019639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grpSp>
        <p:nvGrpSpPr>
          <p:cNvPr id="7" name="Group 6">
            <a:extLst>
              <a:ext uri="{FF2B5EF4-FFF2-40B4-BE49-F238E27FC236}">
                <a16:creationId xmlns:a16="http://schemas.microsoft.com/office/drawing/2014/main" id="{C725B5F6-9368-E443-A037-A36DFA3A433C}"/>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7A145280-E90F-6344-90A8-C3B610D70859}"/>
                </a:ext>
              </a:extLst>
            </p:cNvPr>
            <p:cNvPicPr>
              <a:picLocks noChangeAspect="1"/>
            </p:cNvPicPr>
            <p:nvPr/>
          </p:nvPicPr>
          <p:blipFill>
            <a:blip r:embed="rId2"/>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8CB60524-0101-4845-9994-124FEEB72580}"/>
                </a:ext>
              </a:extLst>
            </p:cNvPr>
            <p:cNvPicPr>
              <a:picLocks noChangeAspect="1"/>
            </p:cNvPicPr>
            <p:nvPr/>
          </p:nvPicPr>
          <p:blipFill>
            <a:blip r:embed="rId3"/>
            <a:stretch>
              <a:fillRect/>
            </a:stretch>
          </p:blipFill>
          <p:spPr>
            <a:xfrm>
              <a:off x="10423134" y="389302"/>
              <a:ext cx="655641" cy="4771173"/>
            </a:xfrm>
            <a:prstGeom prst="rect">
              <a:avLst/>
            </a:prstGeom>
          </p:spPr>
        </p:pic>
      </p:grpSp>
      <p:sp>
        <p:nvSpPr>
          <p:cNvPr id="10" name="Rectangle 9">
            <a:extLst>
              <a:ext uri="{FF2B5EF4-FFF2-40B4-BE49-F238E27FC236}">
                <a16:creationId xmlns:a16="http://schemas.microsoft.com/office/drawing/2014/main" id="{0E8F5536-A78E-3842-988B-1DB693F3E1A3}"/>
              </a:ext>
            </a:extLst>
          </p:cNvPr>
          <p:cNvSpPr/>
          <p:nvPr/>
        </p:nvSpPr>
        <p:spPr>
          <a:xfrm>
            <a:off x="8778738" y="1750806"/>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4"/>
          <a:stretch>
            <a:fillRect/>
          </a:stretch>
        </p:blipFill>
        <p:spPr>
          <a:xfrm>
            <a:off x="352079" y="1206122"/>
            <a:ext cx="4649457" cy="4649457"/>
          </a:xfrm>
          <a:prstGeom prst="rect">
            <a:avLst/>
          </a:prstGeom>
          <a:ln w="38100">
            <a:solidFill>
              <a:srgbClr val="00FF00"/>
            </a:solidFill>
          </a:ln>
        </p:spPr>
      </p:pic>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 Objects, Ground Plane, Clutter </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1281871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387543"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BBF871-1774-744F-9C6E-C36A4928E14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Thank you!!</a:t>
            </a:r>
          </a:p>
        </p:txBody>
      </p:sp>
      <p:pic>
        <p:nvPicPr>
          <p:cNvPr id="4" name="Picture 3" descr="A person looking at the camera&#10;&#10;Description automatically generated">
            <a:extLst>
              <a:ext uri="{FF2B5EF4-FFF2-40B4-BE49-F238E27FC236}">
                <a16:creationId xmlns:a16="http://schemas.microsoft.com/office/drawing/2014/main" id="{DC2DC0DC-A7C8-A142-9221-F99ABCAE249A}"/>
              </a:ext>
            </a:extLst>
          </p:cNvPr>
          <p:cNvPicPr>
            <a:picLocks noChangeAspect="1"/>
          </p:cNvPicPr>
          <p:nvPr/>
        </p:nvPicPr>
        <p:blipFill>
          <a:blip r:embed="rId3"/>
          <a:stretch>
            <a:fillRect/>
          </a:stretch>
        </p:blipFill>
        <p:spPr>
          <a:xfrm>
            <a:off x="998538" y="1817258"/>
            <a:ext cx="1965325" cy="2984500"/>
          </a:xfrm>
          <a:prstGeom prst="rect">
            <a:avLst/>
          </a:prstGeom>
        </p:spPr>
      </p:pic>
      <p:pic>
        <p:nvPicPr>
          <p:cNvPr id="5" name="Picture 4" descr="A person wearing a suit and tie smiling at the camera&#10;&#10;Description automatically generated">
            <a:extLst>
              <a:ext uri="{FF2B5EF4-FFF2-40B4-BE49-F238E27FC236}">
                <a16:creationId xmlns:a16="http://schemas.microsoft.com/office/drawing/2014/main" id="{8AC7D190-1B53-2644-BC41-822EAA2958EF}"/>
              </a:ext>
            </a:extLst>
          </p:cNvPr>
          <p:cNvPicPr>
            <a:picLocks noChangeAspect="1"/>
          </p:cNvPicPr>
          <p:nvPr/>
        </p:nvPicPr>
        <p:blipFill>
          <a:blip r:embed="rId4"/>
          <a:stretch>
            <a:fillRect/>
          </a:stretch>
        </p:blipFill>
        <p:spPr>
          <a:xfrm>
            <a:off x="3307602" y="1928552"/>
            <a:ext cx="1892036" cy="2873205"/>
          </a:xfrm>
          <a:prstGeom prst="rect">
            <a:avLst/>
          </a:prstGeom>
        </p:spPr>
      </p:pic>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5"/>
          <a:srcRect t="36970" b="37212"/>
          <a:stretch/>
        </p:blipFill>
        <p:spPr>
          <a:xfrm>
            <a:off x="8222079" y="2723575"/>
            <a:ext cx="3719461" cy="2078182"/>
          </a:xfrm>
          <a:prstGeom prst="rect">
            <a:avLst/>
          </a:prstGeom>
        </p:spPr>
      </p:pic>
      <p:pic>
        <p:nvPicPr>
          <p:cNvPr id="11" name="Picture 10">
            <a:extLst>
              <a:ext uri="{FF2B5EF4-FFF2-40B4-BE49-F238E27FC236}">
                <a16:creationId xmlns:a16="http://schemas.microsoft.com/office/drawing/2014/main" id="{F6C4378A-6C95-B14B-9A8B-EA97025AB00A}"/>
              </a:ext>
            </a:extLst>
          </p:cNvPr>
          <p:cNvPicPr>
            <a:picLocks noChangeAspect="1"/>
          </p:cNvPicPr>
          <p:nvPr/>
        </p:nvPicPr>
        <p:blipFill rotWithShape="1">
          <a:blip r:embed="rId6"/>
          <a:srcRect l="15814" t="5404" r="10246" b="15403"/>
          <a:stretch/>
        </p:blipFill>
        <p:spPr>
          <a:xfrm rot="5400000">
            <a:off x="5449856" y="2421025"/>
            <a:ext cx="2640449" cy="212101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B2985-D855-084C-BDC1-33D3F3257361}"/>
              </a:ext>
            </a:extLst>
          </p:cNvPr>
          <p:cNvSpPr>
            <a:spLocks noGrp="1"/>
          </p:cNvSpPr>
          <p:nvPr>
            <p:ph type="title"/>
          </p:nvPr>
        </p:nvSpPr>
        <p:spPr/>
        <p:txBody>
          <a:bodyPr/>
          <a:lstStyle/>
          <a:p>
            <a:r>
              <a:rPr lang="en-US" dirty="0"/>
              <a:t>CUES</a:t>
            </a:r>
          </a:p>
        </p:txBody>
      </p:sp>
      <p:sp>
        <p:nvSpPr>
          <p:cNvPr id="3" name="Content Placeholder 2">
            <a:extLst>
              <a:ext uri="{FF2B5EF4-FFF2-40B4-BE49-F238E27FC236}">
                <a16:creationId xmlns:a16="http://schemas.microsoft.com/office/drawing/2014/main" id="{93FC7981-3895-A04B-92C0-802DECDB59E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4550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F648-A07D-EF42-88B1-BAA8EF1490DD}"/>
              </a:ext>
            </a:extLst>
          </p:cNvPr>
          <p:cNvSpPr>
            <a:spLocks noGrp="1"/>
          </p:cNvSpPr>
          <p:nvPr>
            <p:ph type="title"/>
          </p:nvPr>
        </p:nvSpPr>
        <p:spPr/>
        <p:txBody>
          <a:bodyPr/>
          <a:lstStyle/>
          <a:p>
            <a:r>
              <a:rPr lang="en-US" dirty="0"/>
              <a:t>OTHER</a:t>
            </a:r>
          </a:p>
        </p:txBody>
      </p:sp>
      <p:sp>
        <p:nvSpPr>
          <p:cNvPr id="3" name="Content Placeholder 2">
            <a:extLst>
              <a:ext uri="{FF2B5EF4-FFF2-40B4-BE49-F238E27FC236}">
                <a16:creationId xmlns:a16="http://schemas.microsoft.com/office/drawing/2014/main" id="{DD381B42-F96A-CA42-9F70-1F5DC55699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47285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AA1D65-677C-964D-BFFF-549FC4C37C77}"/>
              </a:ext>
            </a:extLst>
          </p:cNvPr>
          <p:cNvPicPr>
            <a:picLocks noChangeAspect="1"/>
          </p:cNvPicPr>
          <p:nvPr/>
        </p:nvPicPr>
        <p:blipFill>
          <a:blip r:embed="rId2"/>
          <a:stretch>
            <a:fillRect/>
          </a:stretch>
        </p:blipFill>
        <p:spPr>
          <a:xfrm>
            <a:off x="2538574" y="176270"/>
            <a:ext cx="7376141" cy="6505460"/>
          </a:xfrm>
          <a:prstGeom prst="rect">
            <a:avLst/>
          </a:prstGeom>
        </p:spPr>
      </p:pic>
    </p:spTree>
    <p:extLst>
      <p:ext uri="{BB962C8B-B14F-4D97-AF65-F5344CB8AC3E}">
        <p14:creationId xmlns:p14="http://schemas.microsoft.com/office/powerpoint/2010/main" val="5199512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39227928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descr="A person looking at the camera&#10;&#10;Description automatically generated">
            <a:extLst>
              <a:ext uri="{FF2B5EF4-FFF2-40B4-BE49-F238E27FC236}">
                <a16:creationId xmlns:a16="http://schemas.microsoft.com/office/drawing/2014/main" id="{0E4A9E2F-B745-3544-B0A8-C0216E7338CF}"/>
              </a:ext>
            </a:extLst>
          </p:cNvPr>
          <p:cNvPicPr>
            <a:picLocks noChangeAspect="1"/>
          </p:cNvPicPr>
          <p:nvPr/>
        </p:nvPicPr>
        <p:blipFill>
          <a:blip r:embed="rId3"/>
          <a:stretch>
            <a:fillRect/>
          </a:stretch>
        </p:blipFill>
        <p:spPr>
          <a:xfrm>
            <a:off x="7688263" y="801688"/>
            <a:ext cx="1965325" cy="2984500"/>
          </a:xfrm>
          <a:prstGeom prst="rect">
            <a:avLst/>
          </a:prstGeom>
        </p:spPr>
      </p:pic>
      <p:pic>
        <p:nvPicPr>
          <p:cNvPr id="6" name="Picture 5" descr="A person wearing a suit and tie smiling at the camera&#10;&#10;Description automatically generated">
            <a:extLst>
              <a:ext uri="{FF2B5EF4-FFF2-40B4-BE49-F238E27FC236}">
                <a16:creationId xmlns:a16="http://schemas.microsoft.com/office/drawing/2014/main" id="{18407505-81AC-EB4F-84F8-6FEF822401B3}"/>
              </a:ext>
            </a:extLst>
          </p:cNvPr>
          <p:cNvPicPr>
            <a:picLocks noChangeAspect="1"/>
          </p:cNvPicPr>
          <p:nvPr/>
        </p:nvPicPr>
        <p:blipFill>
          <a:blip r:embed="rId4"/>
          <a:stretch>
            <a:fillRect/>
          </a:stretch>
        </p:blipFill>
        <p:spPr>
          <a:xfrm>
            <a:off x="9725026" y="801688"/>
            <a:ext cx="1965325" cy="2984500"/>
          </a:xfrm>
          <a:prstGeom prst="rect">
            <a:avLst/>
          </a:prstGeom>
        </p:spPr>
      </p:pic>
      <p:sp>
        <p:nvSpPr>
          <p:cNvPr id="2" name="Title 1">
            <a:extLst>
              <a:ext uri="{FF2B5EF4-FFF2-40B4-BE49-F238E27FC236}">
                <a16:creationId xmlns:a16="http://schemas.microsoft.com/office/drawing/2014/main" id="{2076F705-7995-BE46-A32A-2581BC930C22}"/>
              </a:ext>
            </a:extLst>
          </p:cNvPr>
          <p:cNvSpPr>
            <a:spLocks noGrp="1"/>
          </p:cNvSpPr>
          <p:nvPr>
            <p:ph type="title"/>
          </p:nvPr>
        </p:nvSpPr>
        <p:spPr>
          <a:xfrm>
            <a:off x="888715" y="4892358"/>
            <a:ext cx="10543700" cy="1325563"/>
          </a:xfrm>
        </p:spPr>
        <p:txBody>
          <a:bodyPr vert="horz" lIns="91440" tIns="45720" rIns="91440" bIns="45720" rtlCol="0">
            <a:normAutofit/>
          </a:bodyPr>
          <a:lstStyle/>
          <a:p>
            <a:pPr algn="ctr"/>
            <a:r>
              <a:rPr lang="en-US" sz="4000" dirty="0">
                <a:solidFill>
                  <a:schemeClr val="bg1"/>
                </a:solidFill>
              </a:rPr>
              <a:t>Thank you!!</a:t>
            </a:r>
          </a:p>
        </p:txBody>
      </p:sp>
      <p:pic>
        <p:nvPicPr>
          <p:cNvPr id="5" name="Picture 4" descr="A group of people posing for a photo&#10;&#10;Description automatically generated">
            <a:extLst>
              <a:ext uri="{FF2B5EF4-FFF2-40B4-BE49-F238E27FC236}">
                <a16:creationId xmlns:a16="http://schemas.microsoft.com/office/drawing/2014/main" id="{B3F82713-D25D-2C41-8EFC-8D63A9B78EBE}"/>
              </a:ext>
            </a:extLst>
          </p:cNvPr>
          <p:cNvPicPr>
            <a:picLocks noChangeAspect="1"/>
          </p:cNvPicPr>
          <p:nvPr/>
        </p:nvPicPr>
        <p:blipFill>
          <a:blip r:embed="rId5"/>
          <a:stretch>
            <a:fillRect/>
          </a:stretch>
        </p:blipFill>
        <p:spPr>
          <a:xfrm>
            <a:off x="121920" y="360169"/>
            <a:ext cx="7358657" cy="3819153"/>
          </a:xfrm>
          <a:prstGeom prst="rect">
            <a:avLst/>
          </a:prstGeom>
        </p:spPr>
      </p:pic>
    </p:spTree>
    <p:extLst>
      <p:ext uri="{BB962C8B-B14F-4D97-AF65-F5344CB8AC3E}">
        <p14:creationId xmlns:p14="http://schemas.microsoft.com/office/powerpoint/2010/main" val="23724150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06" name="Picture 10">
            <a:extLst>
              <a:ext uri="{FF2B5EF4-FFF2-40B4-BE49-F238E27FC236}">
                <a16:creationId xmlns:a16="http://schemas.microsoft.com/office/drawing/2014/main" id="{473B8575-6053-0E4D-983C-2EE14E7C4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8480"/>
            <a:ext cx="5459347" cy="53872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5C5449E-B05A-D94E-A998-BA9E67C5F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277" y="1148480"/>
            <a:ext cx="5423192" cy="538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200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10" name="Picture 14">
            <a:extLst>
              <a:ext uri="{FF2B5EF4-FFF2-40B4-BE49-F238E27FC236}">
                <a16:creationId xmlns:a16="http://schemas.microsoft.com/office/drawing/2014/main" id="{F2B4BC99-A4F1-A64E-8215-536D342A9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67" y="959281"/>
            <a:ext cx="5720001" cy="568135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1369FC26-1863-2941-9BEC-0D0B92817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68" y="959281"/>
            <a:ext cx="5720001" cy="570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00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8D9A5-D8A3-9D48-9994-74A3234C89AC}"/>
              </a:ext>
            </a:extLst>
          </p:cNvPr>
          <p:cNvSpPr>
            <a:spLocks noGrp="1"/>
          </p:cNvSpPr>
          <p:nvPr>
            <p:ph type="title"/>
          </p:nvPr>
        </p:nvSpPr>
        <p:spPr>
          <a:xfrm>
            <a:off x="635000" y="640823"/>
            <a:ext cx="3418659" cy="5583148"/>
          </a:xfrm>
        </p:spPr>
        <p:txBody>
          <a:bodyPr anchor="ctr">
            <a:normAutofit/>
          </a:bodyPr>
          <a:lstStyle/>
          <a:p>
            <a:r>
              <a:rPr lang="en-US" sz="5400"/>
              <a:t>Future Directions</a:t>
            </a:r>
            <a:br>
              <a:rPr lang="en-US" sz="5400"/>
            </a:br>
            <a:endParaRPr lang="en-US" sz="5400"/>
          </a:p>
        </p:txBody>
      </p:sp>
      <p:sp>
        <p:nvSpPr>
          <p:cNvPr id="1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2">
            <a:extLst>
              <a:ext uri="{FF2B5EF4-FFF2-40B4-BE49-F238E27FC236}">
                <a16:creationId xmlns:a16="http://schemas.microsoft.com/office/drawing/2014/main" id="{77C30DBF-C217-461A-B945-AED4FB4E0697}"/>
              </a:ext>
            </a:extLst>
          </p:cNvPr>
          <p:cNvGraphicFramePr>
            <a:graphicFrameLocks noGrp="1"/>
          </p:cNvGraphicFramePr>
          <p:nvPr>
            <p:ph idx="1"/>
            <p:extLst>
              <p:ext uri="{D42A27DB-BD31-4B8C-83A1-F6EECF244321}">
                <p14:modId xmlns:p14="http://schemas.microsoft.com/office/powerpoint/2010/main" val="9067496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3084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5EF2A7-5AD2-6D42-ABE0-2151066B0A87}"/>
              </a:ext>
            </a:extLst>
          </p:cNvPr>
          <p:cNvSpPr>
            <a:spLocks noGrp="1"/>
          </p:cNvSpPr>
          <p:nvPr>
            <p:ph type="title"/>
          </p:nvPr>
        </p:nvSpPr>
        <p:spPr>
          <a:xfrm>
            <a:off x="387927" y="317797"/>
            <a:ext cx="10515600" cy="1144639"/>
          </a:xfrm>
        </p:spPr>
        <p:txBody>
          <a:bodyPr>
            <a:normAutofit/>
          </a:bodyPr>
          <a:lstStyle/>
          <a:p>
            <a:r>
              <a:rPr lang="en-US" dirty="0"/>
              <a:t>Task Design (N= 192)</a:t>
            </a:r>
          </a:p>
        </p:txBody>
      </p:sp>
      <p:sp>
        <p:nvSpPr>
          <p:cNvPr id="9" name="Rectangle 8">
            <a:extLst>
              <a:ext uri="{FF2B5EF4-FFF2-40B4-BE49-F238E27FC236}">
                <a16:creationId xmlns:a16="http://schemas.microsoft.com/office/drawing/2014/main" id="{50E1ED65-97C4-7548-B5F3-CF2D176976BB}"/>
              </a:ext>
            </a:extLst>
          </p:cNvPr>
          <p:cNvSpPr/>
          <p:nvPr/>
        </p:nvSpPr>
        <p:spPr>
          <a:xfrm>
            <a:off x="164220"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FAFF4E4B-05BD-DA4B-84C6-90CF79302697}"/>
              </a:ext>
            </a:extLst>
          </p:cNvPr>
          <p:cNvSpPr txBox="1"/>
          <p:nvPr/>
        </p:nvSpPr>
        <p:spPr>
          <a:xfrm>
            <a:off x="1005729" y="6253158"/>
            <a:ext cx="1039091" cy="369332"/>
          </a:xfrm>
          <a:prstGeom prst="rect">
            <a:avLst/>
          </a:prstGeom>
          <a:noFill/>
        </p:spPr>
        <p:txBody>
          <a:bodyPr wrap="square" rtlCol="0">
            <a:spAutoFit/>
          </a:bodyPr>
          <a:lstStyle/>
          <a:p>
            <a:r>
              <a:rPr lang="en-US" dirty="0"/>
              <a:t>500 ms</a:t>
            </a:r>
          </a:p>
        </p:txBody>
      </p:sp>
      <p:sp>
        <p:nvSpPr>
          <p:cNvPr id="12" name="TextBox 11">
            <a:extLst>
              <a:ext uri="{FF2B5EF4-FFF2-40B4-BE49-F238E27FC236}">
                <a16:creationId xmlns:a16="http://schemas.microsoft.com/office/drawing/2014/main" id="{7094EDB7-8332-8646-AA95-25BE51BBCF6E}"/>
              </a:ext>
            </a:extLst>
          </p:cNvPr>
          <p:cNvSpPr txBox="1"/>
          <p:nvPr/>
        </p:nvSpPr>
        <p:spPr>
          <a:xfrm>
            <a:off x="3558038" y="6137281"/>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13" name="TextBox 12">
            <a:extLst>
              <a:ext uri="{FF2B5EF4-FFF2-40B4-BE49-F238E27FC236}">
                <a16:creationId xmlns:a16="http://schemas.microsoft.com/office/drawing/2014/main" id="{5C9FA729-E266-5044-97A8-8734B0F938A6}"/>
              </a:ext>
            </a:extLst>
          </p:cNvPr>
          <p:cNvSpPr txBox="1"/>
          <p:nvPr/>
        </p:nvSpPr>
        <p:spPr>
          <a:xfrm>
            <a:off x="7045968" y="6149221"/>
            <a:ext cx="1039091" cy="369332"/>
          </a:xfrm>
          <a:prstGeom prst="rect">
            <a:avLst/>
          </a:prstGeom>
          <a:noFill/>
        </p:spPr>
        <p:txBody>
          <a:bodyPr wrap="square" rtlCol="0">
            <a:spAutoFit/>
          </a:bodyPr>
          <a:lstStyle/>
          <a:p>
            <a:r>
              <a:rPr lang="en-US" dirty="0"/>
              <a:t>500 ms</a:t>
            </a:r>
          </a:p>
        </p:txBody>
      </p:sp>
      <p:sp>
        <p:nvSpPr>
          <p:cNvPr id="16" name="TextBox 15">
            <a:extLst>
              <a:ext uri="{FF2B5EF4-FFF2-40B4-BE49-F238E27FC236}">
                <a16:creationId xmlns:a16="http://schemas.microsoft.com/office/drawing/2014/main" id="{A05061C8-F789-024E-B1D4-5F2C0723C70C}"/>
              </a:ext>
            </a:extLst>
          </p:cNvPr>
          <p:cNvSpPr txBox="1"/>
          <p:nvPr/>
        </p:nvSpPr>
        <p:spPr>
          <a:xfrm>
            <a:off x="9337658" y="6200891"/>
            <a:ext cx="2752126" cy="369332"/>
          </a:xfrm>
          <a:prstGeom prst="rect">
            <a:avLst/>
          </a:prstGeom>
          <a:noFill/>
        </p:spPr>
        <p:txBody>
          <a:bodyPr wrap="square" rtlCol="0">
            <a:spAutoFit/>
          </a:bodyPr>
          <a:lstStyle/>
          <a:p>
            <a:r>
              <a:rPr lang="en-US" dirty="0"/>
              <a:t>Judgement of target depth</a:t>
            </a:r>
          </a:p>
        </p:txBody>
      </p:sp>
      <p:sp>
        <p:nvSpPr>
          <p:cNvPr id="17" name="TextBox 16">
            <a:extLst>
              <a:ext uri="{FF2B5EF4-FFF2-40B4-BE49-F238E27FC236}">
                <a16:creationId xmlns:a16="http://schemas.microsoft.com/office/drawing/2014/main" id="{38DAC9C5-7F64-0048-A9EF-AC18E9C40706}"/>
              </a:ext>
            </a:extLst>
          </p:cNvPr>
          <p:cNvSpPr txBox="1"/>
          <p:nvPr/>
        </p:nvSpPr>
        <p:spPr>
          <a:xfrm>
            <a:off x="114809" y="3427957"/>
            <a:ext cx="5150700"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sp>
        <p:nvSpPr>
          <p:cNvPr id="14" name="Rectangle 13">
            <a:extLst>
              <a:ext uri="{FF2B5EF4-FFF2-40B4-BE49-F238E27FC236}">
                <a16:creationId xmlns:a16="http://schemas.microsoft.com/office/drawing/2014/main" id="{39A02BAE-B72F-9449-A952-36F90AF3AAAE}"/>
              </a:ext>
            </a:extLst>
          </p:cNvPr>
          <p:cNvSpPr/>
          <p:nvPr/>
        </p:nvSpPr>
        <p:spPr>
          <a:xfrm>
            <a:off x="6198318" y="3947164"/>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pic>
        <p:nvPicPr>
          <p:cNvPr id="18" name="Picture 17" descr="A picture containing fabric&#10;&#10;Description automatically generated">
            <a:extLst>
              <a:ext uri="{FF2B5EF4-FFF2-40B4-BE49-F238E27FC236}">
                <a16:creationId xmlns:a16="http://schemas.microsoft.com/office/drawing/2014/main" id="{43F55E46-44A3-F549-93F5-F9F6498B9542}"/>
              </a:ext>
            </a:extLst>
          </p:cNvPr>
          <p:cNvPicPr>
            <a:picLocks noChangeAspect="1"/>
          </p:cNvPicPr>
          <p:nvPr/>
        </p:nvPicPr>
        <p:blipFill>
          <a:blip r:embed="rId3"/>
          <a:stretch>
            <a:fillRect/>
          </a:stretch>
        </p:blipFill>
        <p:spPr>
          <a:xfrm flipH="1">
            <a:off x="6305631" y="4189456"/>
            <a:ext cx="2362317" cy="1743856"/>
          </a:xfrm>
          <a:prstGeom prst="rect">
            <a:avLst/>
          </a:prstGeom>
        </p:spPr>
      </p:pic>
      <p:sp>
        <p:nvSpPr>
          <p:cNvPr id="7" name="Rectangle 6">
            <a:extLst>
              <a:ext uri="{FF2B5EF4-FFF2-40B4-BE49-F238E27FC236}">
                <a16:creationId xmlns:a16="http://schemas.microsoft.com/office/drawing/2014/main" id="{EE358A21-C37C-3C48-824F-23B7701DB6F2}"/>
              </a:ext>
            </a:extLst>
          </p:cNvPr>
          <p:cNvSpPr/>
          <p:nvPr/>
        </p:nvSpPr>
        <p:spPr>
          <a:xfrm>
            <a:off x="3183897"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20" name="Picture 19" descr="A group of chairs around a table&#10;&#10;Description automatically generated with low confidence">
            <a:extLst>
              <a:ext uri="{FF2B5EF4-FFF2-40B4-BE49-F238E27FC236}">
                <a16:creationId xmlns:a16="http://schemas.microsoft.com/office/drawing/2014/main" id="{B8C288AC-4F3A-5648-B0C3-D94BB8350BE7}"/>
              </a:ext>
            </a:extLst>
          </p:cNvPr>
          <p:cNvPicPr>
            <a:picLocks noChangeAspect="1"/>
          </p:cNvPicPr>
          <p:nvPr/>
        </p:nvPicPr>
        <p:blipFill>
          <a:blip r:embed="rId4"/>
          <a:stretch>
            <a:fillRect/>
          </a:stretch>
        </p:blipFill>
        <p:spPr>
          <a:xfrm>
            <a:off x="3249050" y="4197109"/>
            <a:ext cx="2443166" cy="1773805"/>
          </a:xfrm>
          <a:prstGeom prst="rect">
            <a:avLst/>
          </a:prstGeom>
        </p:spPr>
      </p:pic>
      <p:sp>
        <p:nvSpPr>
          <p:cNvPr id="21" name="Rectangle 20">
            <a:extLst>
              <a:ext uri="{FF2B5EF4-FFF2-40B4-BE49-F238E27FC236}">
                <a16:creationId xmlns:a16="http://schemas.microsoft.com/office/drawing/2014/main" id="{9D1A6A8E-FCB5-3C48-8677-3AB8988E94C2}"/>
              </a:ext>
            </a:extLst>
          </p:cNvPr>
          <p:cNvSpPr/>
          <p:nvPr/>
        </p:nvSpPr>
        <p:spPr>
          <a:xfrm>
            <a:off x="9269000" y="395263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39448F9-F5C6-3645-A686-A7ED012AB46F}"/>
              </a:ext>
            </a:extLst>
          </p:cNvPr>
          <p:cNvPicPr>
            <a:picLocks noChangeAspect="1"/>
          </p:cNvPicPr>
          <p:nvPr/>
        </p:nvPicPr>
        <p:blipFill rotWithShape="1">
          <a:blip r:embed="rId5"/>
          <a:srcRect/>
          <a:stretch/>
        </p:blipFill>
        <p:spPr>
          <a:xfrm>
            <a:off x="9355602" y="4295445"/>
            <a:ext cx="2428747" cy="1525753"/>
          </a:xfrm>
          <a:prstGeom prst="rect">
            <a:avLst/>
          </a:prstGeom>
        </p:spPr>
      </p:pic>
      <p:graphicFrame>
        <p:nvGraphicFramePr>
          <p:cNvPr id="33" name="Diagram 32">
            <a:extLst>
              <a:ext uri="{FF2B5EF4-FFF2-40B4-BE49-F238E27FC236}">
                <a16:creationId xmlns:a16="http://schemas.microsoft.com/office/drawing/2014/main" id="{69A762FE-4529-824D-8AD7-908D8E56E43F}"/>
              </a:ext>
            </a:extLst>
          </p:cNvPr>
          <p:cNvGraphicFramePr/>
          <p:nvPr/>
        </p:nvGraphicFramePr>
        <p:xfrm>
          <a:off x="164219" y="1805243"/>
          <a:ext cx="11620129" cy="15087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383773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0" y="277203"/>
            <a:ext cx="11511389" cy="689952"/>
          </a:xfrm>
        </p:spPr>
        <p:txBody>
          <a:bodyPr>
            <a:normAutofit fontScale="90000"/>
          </a:bodyPr>
          <a:lstStyle/>
          <a:p>
            <a:r>
              <a:rPr lang="en-US" dirty="0"/>
              <a:t>Camera Rotation: Roll, Pitch, and Yaw </a:t>
            </a:r>
          </a:p>
        </p:txBody>
      </p:sp>
      <p:pic>
        <p:nvPicPr>
          <p:cNvPr id="5" name="Picture 4" descr="A bed in a room&#10;&#10;Description automatically generated with low confidence">
            <a:extLst>
              <a:ext uri="{FF2B5EF4-FFF2-40B4-BE49-F238E27FC236}">
                <a16:creationId xmlns:a16="http://schemas.microsoft.com/office/drawing/2014/main" id="{108280CB-ED38-8948-BD43-1C399C341E79}"/>
              </a:ext>
            </a:extLst>
          </p:cNvPr>
          <p:cNvPicPr>
            <a:picLocks noChangeAspect="1"/>
          </p:cNvPicPr>
          <p:nvPr/>
        </p:nvPicPr>
        <p:blipFill>
          <a:blip r:embed="rId3"/>
          <a:stretch>
            <a:fillRect/>
          </a:stretch>
        </p:blipFill>
        <p:spPr>
          <a:xfrm>
            <a:off x="5230755" y="1191491"/>
            <a:ext cx="6521213" cy="4734579"/>
          </a:xfrm>
          <a:prstGeom prst="rect">
            <a:avLst/>
          </a:prstGeom>
        </p:spPr>
      </p:pic>
      <p:sp>
        <p:nvSpPr>
          <p:cNvPr id="8" name="TextBox 7">
            <a:extLst>
              <a:ext uri="{FF2B5EF4-FFF2-40B4-BE49-F238E27FC236}">
                <a16:creationId xmlns:a16="http://schemas.microsoft.com/office/drawing/2014/main" id="{2CC4800F-D10D-3A4F-A867-0942A72DA057}"/>
              </a:ext>
            </a:extLst>
          </p:cNvPr>
          <p:cNvSpPr txBox="1"/>
          <p:nvPr/>
        </p:nvSpPr>
        <p:spPr>
          <a:xfrm>
            <a:off x="345830" y="5556738"/>
            <a:ext cx="3733801" cy="369332"/>
          </a:xfrm>
          <a:prstGeom prst="rect">
            <a:avLst/>
          </a:prstGeom>
          <a:noFill/>
        </p:spPr>
        <p:txBody>
          <a:bodyPr wrap="square" rtlCol="0">
            <a:spAutoFit/>
          </a:bodyPr>
          <a:lstStyle/>
          <a:p>
            <a:endParaRPr lang="en-US" dirty="0"/>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4"/>
          <a:stretch>
            <a:fillRect/>
          </a:stretch>
        </p:blipFill>
        <p:spPr>
          <a:xfrm>
            <a:off x="345830" y="1810238"/>
            <a:ext cx="4152900" cy="3746500"/>
          </a:xfrm>
          <a:prstGeom prst="rect">
            <a:avLst/>
          </a:prstGeom>
        </p:spPr>
      </p:pic>
      <p:sp>
        <p:nvSpPr>
          <p:cNvPr id="3" name="TextBox 2">
            <a:extLst>
              <a:ext uri="{FF2B5EF4-FFF2-40B4-BE49-F238E27FC236}">
                <a16:creationId xmlns:a16="http://schemas.microsoft.com/office/drawing/2014/main" id="{CE34FD7F-4864-BA4D-849C-A160BCC8BB79}"/>
              </a:ext>
            </a:extLst>
          </p:cNvPr>
          <p:cNvSpPr txBox="1"/>
          <p:nvPr/>
        </p:nvSpPr>
        <p:spPr>
          <a:xfrm>
            <a:off x="5230755" y="6150406"/>
            <a:ext cx="3944815" cy="369332"/>
          </a:xfrm>
          <a:prstGeom prst="rect">
            <a:avLst/>
          </a:prstGeom>
          <a:noFill/>
        </p:spPr>
        <p:txBody>
          <a:bodyPr wrap="square" rtlCol="0">
            <a:spAutoFit/>
          </a:bodyPr>
          <a:lstStyle/>
          <a:p>
            <a:r>
              <a:rPr lang="en-US" dirty="0"/>
              <a:t>Significant roll rotation </a:t>
            </a:r>
          </a:p>
        </p:txBody>
      </p:sp>
    </p:spTree>
    <p:extLst>
      <p:ext uri="{BB962C8B-B14F-4D97-AF65-F5344CB8AC3E}">
        <p14:creationId xmlns:p14="http://schemas.microsoft.com/office/powerpoint/2010/main" val="9631261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1" y="277203"/>
            <a:ext cx="10515600" cy="689952"/>
          </a:xfrm>
        </p:spPr>
        <p:txBody>
          <a:bodyPr>
            <a:normAutofit fontScale="90000"/>
          </a:bodyPr>
          <a:lstStyle/>
          <a:p>
            <a:r>
              <a:rPr lang="en-US" dirty="0"/>
              <a:t>Camera Rotation: Roll, Pitch, and Yaw </a:t>
            </a:r>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3"/>
          <a:stretch>
            <a:fillRect/>
          </a:stretch>
        </p:blipFill>
        <p:spPr>
          <a:xfrm>
            <a:off x="345830" y="1810238"/>
            <a:ext cx="4152900" cy="3746500"/>
          </a:xfrm>
          <a:prstGeom prst="rect">
            <a:avLst/>
          </a:prstGeom>
        </p:spPr>
      </p:pic>
      <p:pic>
        <p:nvPicPr>
          <p:cNvPr id="8" name="Picture 7" descr="A group of chairs in a room&#10;&#10;Description automatically generated with medium confidence">
            <a:extLst>
              <a:ext uri="{FF2B5EF4-FFF2-40B4-BE49-F238E27FC236}">
                <a16:creationId xmlns:a16="http://schemas.microsoft.com/office/drawing/2014/main" id="{CCA42046-22FB-2C47-A507-FD4F15C6EC48}"/>
              </a:ext>
            </a:extLst>
          </p:cNvPr>
          <p:cNvPicPr>
            <a:picLocks noChangeAspect="1"/>
          </p:cNvPicPr>
          <p:nvPr/>
        </p:nvPicPr>
        <p:blipFill>
          <a:blip r:embed="rId4"/>
          <a:stretch>
            <a:fillRect/>
          </a:stretch>
        </p:blipFill>
        <p:spPr>
          <a:xfrm>
            <a:off x="5230755" y="1191491"/>
            <a:ext cx="6521213" cy="4734579"/>
          </a:xfrm>
          <a:prstGeom prst="rect">
            <a:avLst/>
          </a:prstGeom>
        </p:spPr>
      </p:pic>
      <p:sp>
        <p:nvSpPr>
          <p:cNvPr id="9" name="TextBox 8">
            <a:extLst>
              <a:ext uri="{FF2B5EF4-FFF2-40B4-BE49-F238E27FC236}">
                <a16:creationId xmlns:a16="http://schemas.microsoft.com/office/drawing/2014/main" id="{971BF302-7843-2544-9E8F-B47A8E98E982}"/>
              </a:ext>
            </a:extLst>
          </p:cNvPr>
          <p:cNvSpPr txBox="1"/>
          <p:nvPr/>
        </p:nvSpPr>
        <p:spPr>
          <a:xfrm>
            <a:off x="5230755" y="6150406"/>
            <a:ext cx="3944815" cy="369332"/>
          </a:xfrm>
          <a:prstGeom prst="rect">
            <a:avLst/>
          </a:prstGeom>
          <a:noFill/>
        </p:spPr>
        <p:txBody>
          <a:bodyPr wrap="square" rtlCol="0">
            <a:spAutoFit/>
          </a:bodyPr>
          <a:lstStyle/>
          <a:p>
            <a:r>
              <a:rPr lang="en-US" dirty="0"/>
              <a:t>Significant pitch rotation </a:t>
            </a:r>
          </a:p>
        </p:txBody>
      </p:sp>
    </p:spTree>
    <p:extLst>
      <p:ext uri="{BB962C8B-B14F-4D97-AF65-F5344CB8AC3E}">
        <p14:creationId xmlns:p14="http://schemas.microsoft.com/office/powerpoint/2010/main" val="42637344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EB5D-26E7-8A49-BCD6-BED2A3B27B93}"/>
              </a:ext>
            </a:extLst>
          </p:cNvPr>
          <p:cNvSpPr>
            <a:spLocks noGrp="1"/>
          </p:cNvSpPr>
          <p:nvPr>
            <p:ph type="title"/>
          </p:nvPr>
        </p:nvSpPr>
        <p:spPr>
          <a:xfrm>
            <a:off x="838200" y="365126"/>
            <a:ext cx="10515600" cy="637198"/>
          </a:xfrm>
        </p:spPr>
        <p:txBody>
          <a:bodyPr>
            <a:normAutofit fontScale="90000"/>
          </a:bodyPr>
          <a:lstStyle/>
          <a:p>
            <a:r>
              <a:rPr lang="en-US" dirty="0"/>
              <a:t>Large Decrease in Error Across Viewing Durations</a:t>
            </a:r>
          </a:p>
        </p:txBody>
      </p:sp>
      <p:pic>
        <p:nvPicPr>
          <p:cNvPr id="5122" name="Picture 2">
            <a:extLst>
              <a:ext uri="{FF2B5EF4-FFF2-40B4-BE49-F238E27FC236}">
                <a16:creationId xmlns:a16="http://schemas.microsoft.com/office/drawing/2014/main" id="{383179F3-85D4-2E43-B80B-4A3B20810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958" y="1002324"/>
            <a:ext cx="7828084" cy="568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667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0DB3-B464-B240-BAAD-C1F113D55C9C}"/>
              </a:ext>
            </a:extLst>
          </p:cNvPr>
          <p:cNvSpPr>
            <a:spLocks noGrp="1"/>
          </p:cNvSpPr>
          <p:nvPr>
            <p:ph type="title"/>
          </p:nvPr>
        </p:nvSpPr>
        <p:spPr>
          <a:xfrm>
            <a:off x="145143" y="67408"/>
            <a:ext cx="11208657" cy="672367"/>
          </a:xfrm>
        </p:spPr>
        <p:txBody>
          <a:bodyPr>
            <a:normAutofit fontScale="90000"/>
          </a:bodyPr>
          <a:lstStyle/>
          <a:p>
            <a:r>
              <a:rPr lang="en-US" dirty="0"/>
              <a:t>Consistent Overestimation Across Viewing Durations</a:t>
            </a:r>
          </a:p>
        </p:txBody>
      </p:sp>
      <p:pic>
        <p:nvPicPr>
          <p:cNvPr id="6146" name="Picture 2">
            <a:extLst>
              <a:ext uri="{FF2B5EF4-FFF2-40B4-BE49-F238E27FC236}">
                <a16:creationId xmlns:a16="http://schemas.microsoft.com/office/drawing/2014/main" id="{6E00CF9F-0CD4-414D-8AF8-4B5A8E7E8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71238"/>
            <a:ext cx="79248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750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446A6160-B08E-E64B-B41B-377B12D19AC5}"/>
              </a:ext>
            </a:extLst>
          </p:cNvPr>
          <p:cNvPicPr>
            <a:picLocks noChangeAspect="1"/>
          </p:cNvPicPr>
          <p:nvPr/>
        </p:nvPicPr>
        <p:blipFill>
          <a:blip r:embed="rId2"/>
          <a:stretch>
            <a:fillRect/>
          </a:stretch>
        </p:blipFill>
        <p:spPr>
          <a:xfrm>
            <a:off x="1492250" y="565150"/>
            <a:ext cx="9207500" cy="5727700"/>
          </a:xfrm>
          <a:prstGeom prst="rect">
            <a:avLst/>
          </a:prstGeom>
        </p:spPr>
      </p:pic>
    </p:spTree>
    <p:extLst>
      <p:ext uri="{BB962C8B-B14F-4D97-AF65-F5344CB8AC3E}">
        <p14:creationId xmlns:p14="http://schemas.microsoft.com/office/powerpoint/2010/main" val="22516841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946F-1F4B-B748-B798-84CABB0B22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D821B1-2363-F64B-992A-16B7DDD1B7F8}"/>
              </a:ext>
            </a:extLst>
          </p:cNvPr>
          <p:cNvSpPr>
            <a:spLocks noGrp="1"/>
          </p:cNvSpPr>
          <p:nvPr>
            <p:ph idx="1"/>
          </p:nvPr>
        </p:nvSpPr>
        <p:spPr/>
        <p:txBody>
          <a:bodyPr/>
          <a:lstStyle/>
          <a:p>
            <a:endParaRPr lang="en-US"/>
          </a:p>
        </p:txBody>
      </p:sp>
      <p:pic>
        <p:nvPicPr>
          <p:cNvPr id="4" name="Content Placeholder 4" descr="Chart, scatter chart&#10;&#10;Description automatically generated">
            <a:extLst>
              <a:ext uri="{FF2B5EF4-FFF2-40B4-BE49-F238E27FC236}">
                <a16:creationId xmlns:a16="http://schemas.microsoft.com/office/drawing/2014/main" id="{EF899CDA-5E74-0A4C-B6AC-EAF7D87BCE8A}"/>
              </a:ext>
            </a:extLst>
          </p:cNvPr>
          <p:cNvPicPr>
            <a:picLocks noChangeAspect="1"/>
          </p:cNvPicPr>
          <p:nvPr/>
        </p:nvPicPr>
        <p:blipFill>
          <a:blip r:embed="rId2"/>
          <a:stretch>
            <a:fillRect/>
          </a:stretch>
        </p:blipFill>
        <p:spPr>
          <a:xfrm>
            <a:off x="1517900" y="365124"/>
            <a:ext cx="9283329" cy="6298911"/>
          </a:xfrm>
          <a:prstGeom prst="rect">
            <a:avLst/>
          </a:prstGeom>
        </p:spPr>
      </p:pic>
    </p:spTree>
    <p:extLst>
      <p:ext uri="{BB962C8B-B14F-4D97-AF65-F5344CB8AC3E}">
        <p14:creationId xmlns:p14="http://schemas.microsoft.com/office/powerpoint/2010/main" val="25814025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05544BD6-D36F-8044-AAEE-A9EB85995FAB}"/>
              </a:ext>
            </a:extLst>
          </p:cNvPr>
          <p:cNvPicPr>
            <a:picLocks noGrp="1" noChangeAspect="1"/>
          </p:cNvPicPr>
          <p:nvPr>
            <p:ph idx="1"/>
          </p:nvPr>
        </p:nvPicPr>
        <p:blipFill>
          <a:blip r:embed="rId2"/>
          <a:stretch>
            <a:fillRect/>
          </a:stretch>
        </p:blipFill>
        <p:spPr>
          <a:xfrm>
            <a:off x="1106618" y="427469"/>
            <a:ext cx="9159600" cy="6196599"/>
          </a:xfrm>
        </p:spPr>
      </p:pic>
    </p:spTree>
    <p:extLst>
      <p:ext uri="{BB962C8B-B14F-4D97-AF65-F5344CB8AC3E}">
        <p14:creationId xmlns:p14="http://schemas.microsoft.com/office/powerpoint/2010/main" val="12372787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ags/tag2.xml><?xml version="1.0" encoding="utf-8"?>
<p:tagLst xmlns:a="http://schemas.openxmlformats.org/drawingml/2006/main" xmlns:r="http://schemas.openxmlformats.org/officeDocument/2006/relationships" xmlns:p="http://schemas.openxmlformats.org/presentationml/2006/main">
  <p:tag name="TIMING" val="|40.1|48.3"/>
</p:tagLst>
</file>

<file path=ppt/tags/tag3.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21552</TotalTime>
  <Words>9008</Words>
  <Application>Microsoft Macintosh PowerPoint</Application>
  <PresentationFormat>Widescreen</PresentationFormat>
  <Paragraphs>1336</Paragraphs>
  <Slides>120</Slides>
  <Notes>84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Apple Braille</vt:lpstr>
      <vt:lpstr>Arial</vt:lpstr>
      <vt:lpstr>Calibri</vt:lpstr>
      <vt:lpstr>Calibri Light</vt:lpstr>
      <vt:lpstr>Cambria Math</vt:lpstr>
      <vt:lpstr>Georgia</vt:lpstr>
      <vt:lpstr>Lucida Console</vt:lpstr>
      <vt:lpstr>Times New Roman</vt:lpstr>
      <vt:lpstr>Tw Cen MT</vt:lpstr>
      <vt:lpstr>Office Theme</vt:lpstr>
      <vt:lpstr>A Novel Generalization between Verbal Judgments and Perceptual Discrimination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 </vt:lpstr>
      <vt:lpstr>Stimulus-Driven Task Generalization </vt:lpstr>
      <vt:lpstr>Stimulus-Driven Task Generalization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 Objects, Ground Plane, Clutter </vt:lpstr>
      <vt:lpstr>Familiar Size</vt:lpstr>
      <vt:lpstr>PowerPoint Presentation</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Verbal Judgment (Exp 1)</vt:lpstr>
      <vt:lpstr>Role of gender: Z-scored</vt:lpstr>
      <vt:lpstr>Role of Age</vt:lpstr>
      <vt:lpstr>Is there a difference in participant slopes based on age?</vt:lpstr>
      <vt:lpstr>Is there a difference in participant slopes based on age?</vt:lpstr>
      <vt:lpstr>Archive</vt:lpstr>
      <vt:lpstr>CUES</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OTHER</vt:lpstr>
      <vt:lpstr>PowerPoint Presentation</vt:lpstr>
      <vt:lpstr>Individual Image Accuracy</vt:lpstr>
      <vt:lpstr>Individual Image Accuracy</vt:lpstr>
      <vt:lpstr>Low and Stable Error Across Viewing Durations</vt:lpstr>
      <vt:lpstr>Do relative cue values correlate with sensitivity?</vt:lpstr>
      <vt:lpstr>Conclusions and Next Steps</vt:lpstr>
      <vt:lpstr>Thank you!!</vt:lpstr>
      <vt:lpstr>PowerPoint Presentation</vt:lpstr>
      <vt:lpstr>Target at Center: Normalized Performance</vt:lpstr>
      <vt:lpstr>Target at Center: Normalized Performance</vt:lpstr>
      <vt:lpstr>Future Directions </vt:lpstr>
      <vt:lpstr>Task Design (N= 192)</vt:lpstr>
      <vt:lpstr>Camera Rotation: Roll, Pitch, and Yaw </vt:lpstr>
      <vt:lpstr>Camera Rotation: Roll, Pitch, and Yaw </vt:lpstr>
      <vt:lpstr>Large Decrease in Error Across Viewing Durations</vt:lpstr>
      <vt:lpstr>Consistent Overestimation Across Viewing Durations</vt:lpstr>
      <vt:lpstr>Volume of space</vt:lpstr>
      <vt:lpstr>PowerPoint Presentation</vt:lpstr>
      <vt:lpstr>PowerPoint Presentation</vt:lpstr>
      <vt:lpstr>PowerPoint Presentation</vt:lpstr>
      <vt:lpstr>Individual Image: Role of Duration</vt:lpstr>
      <vt:lpstr> A computer vision approach to extracting cues from real-world scenes </vt:lpstr>
      <vt:lpstr>PowerPoint Presentation</vt:lpstr>
      <vt:lpstr>Ground Truth Depth Cue Coding </vt:lpstr>
      <vt:lpstr>Relative impact of depth cues on depth perception in natural scenes </vt:lpstr>
      <vt:lpstr>Relative impact of depth cues on depth perception in natural scenes </vt:lpstr>
      <vt:lpstr>Relative impact of depth cues on depth perception in natural scenes </vt:lpstr>
      <vt:lpstr>Duration manipulation on depth judgements</vt:lpstr>
      <vt:lpstr>PowerPoint Presentation</vt:lpstr>
      <vt:lpstr>PowerPoint Presentation</vt:lpstr>
      <vt:lpstr>PowerPoint Presentation</vt:lpstr>
      <vt:lpstr>Surface Area: Pixel-wise calculation </vt:lpstr>
      <vt:lpstr>Image Complexity</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Microsoft Office User</cp:lastModifiedBy>
  <cp:revision>536</cp:revision>
  <dcterms:created xsi:type="dcterms:W3CDTF">2020-04-30T18:34:58Z</dcterms:created>
  <dcterms:modified xsi:type="dcterms:W3CDTF">2022-10-13T00:15:44Z</dcterms:modified>
</cp:coreProperties>
</file>